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y Çakırer" userId="f9cec0aad1435efb" providerId="LiveId" clId="{63BD1B56-856F-444D-906A-69A3F5710A40}"/>
    <pc:docChg chg="undo custSel modSld">
      <pc:chgData name="Serenay Çakırer" userId="f9cec0aad1435efb" providerId="LiveId" clId="{63BD1B56-856F-444D-906A-69A3F5710A40}" dt="2026-01-08T10:24:39.305" v="132" actId="14100"/>
      <pc:docMkLst>
        <pc:docMk/>
      </pc:docMkLst>
      <pc:sldChg chg="addSp delSp modSp mod">
        <pc:chgData name="Serenay Çakırer" userId="f9cec0aad1435efb" providerId="LiveId" clId="{63BD1B56-856F-444D-906A-69A3F5710A40}" dt="2026-01-08T10:24:39.305" v="132" actId="14100"/>
        <pc:sldMkLst>
          <pc:docMk/>
          <pc:sldMk cId="4107871846" sldId="257"/>
        </pc:sldMkLst>
        <pc:spChg chg="mod">
          <ac:chgData name="Serenay Çakırer" userId="f9cec0aad1435efb" providerId="LiveId" clId="{63BD1B56-856F-444D-906A-69A3F5710A40}" dt="2026-01-08T10:24:08.633" v="125" actId="14100"/>
          <ac:spMkLst>
            <pc:docMk/>
            <pc:sldMk cId="4107871846" sldId="257"/>
            <ac:spMk id="6" creationId="{15039813-F218-DD06-4DE1-7ED0401CED9D}"/>
          </ac:spMkLst>
        </pc:spChg>
        <pc:spChg chg="add del mod">
          <ac:chgData name="Serenay Çakırer" userId="f9cec0aad1435efb" providerId="LiveId" clId="{63BD1B56-856F-444D-906A-69A3F5710A40}" dt="2026-01-08T10:22:18.125" v="18" actId="478"/>
          <ac:spMkLst>
            <pc:docMk/>
            <pc:sldMk cId="4107871846" sldId="257"/>
            <ac:spMk id="9" creationId="{A5C46820-690E-06C3-D75F-D3CB753968E3}"/>
          </ac:spMkLst>
        </pc:spChg>
        <pc:spChg chg="add del mod">
          <ac:chgData name="Serenay Çakırer" userId="f9cec0aad1435efb" providerId="LiveId" clId="{63BD1B56-856F-444D-906A-69A3F5710A40}" dt="2026-01-08T10:22:25.484" v="21"/>
          <ac:spMkLst>
            <pc:docMk/>
            <pc:sldMk cId="4107871846" sldId="257"/>
            <ac:spMk id="13" creationId="{5D158F57-F066-F683-7782-5485DD800050}"/>
          </ac:spMkLst>
        </pc:spChg>
        <pc:picChg chg="add mod">
          <ac:chgData name="Serenay Çakırer" userId="f9cec0aad1435efb" providerId="LiveId" clId="{63BD1B56-856F-444D-906A-69A3F5710A40}" dt="2026-01-08T10:21:16.631" v="0"/>
          <ac:picMkLst>
            <pc:docMk/>
            <pc:sldMk cId="4107871846" sldId="257"/>
            <ac:picMk id="4" creationId="{6C1F32A3-B166-4651-25EE-E5ED8F5C034A}"/>
          </ac:picMkLst>
        </pc:picChg>
        <pc:picChg chg="add del mod">
          <ac:chgData name="Serenay Çakırer" userId="f9cec0aad1435efb" providerId="LiveId" clId="{63BD1B56-856F-444D-906A-69A3F5710A40}" dt="2026-01-08T10:22:18.446" v="19" actId="1076"/>
          <ac:picMkLst>
            <pc:docMk/>
            <pc:sldMk cId="4107871846" sldId="257"/>
            <ac:picMk id="7" creationId="{6679C3B3-D474-E3D0-18C0-E171C3C3A816}"/>
          </ac:picMkLst>
        </pc:picChg>
        <pc:picChg chg="add del">
          <ac:chgData name="Serenay Çakırer" userId="f9cec0aad1435efb" providerId="LiveId" clId="{63BD1B56-856F-444D-906A-69A3F5710A40}" dt="2026-01-08T10:22:21.551" v="20" actId="478"/>
          <ac:picMkLst>
            <pc:docMk/>
            <pc:sldMk cId="4107871846" sldId="257"/>
            <ac:picMk id="10" creationId="{9E6A0989-B4BB-3FF3-6D80-FCC15E413717}"/>
          </ac:picMkLst>
        </pc:picChg>
        <pc:picChg chg="add mod">
          <ac:chgData name="Serenay Çakırer" userId="f9cec0aad1435efb" providerId="LiveId" clId="{63BD1B56-856F-444D-906A-69A3F5710A40}" dt="2026-01-08T10:22:46.273" v="28" actId="1076"/>
          <ac:picMkLst>
            <pc:docMk/>
            <pc:sldMk cId="4107871846" sldId="257"/>
            <ac:picMk id="15" creationId="{A3B89CDE-BD86-54A2-913A-8F2434B15426}"/>
          </ac:picMkLst>
        </pc:picChg>
        <pc:picChg chg="add mod">
          <ac:chgData name="Serenay Çakırer" userId="f9cec0aad1435efb" providerId="LiveId" clId="{63BD1B56-856F-444D-906A-69A3F5710A40}" dt="2026-01-08T10:24:26.121" v="128" actId="1076"/>
          <ac:picMkLst>
            <pc:docMk/>
            <pc:sldMk cId="4107871846" sldId="257"/>
            <ac:picMk id="17" creationId="{7F1DDD3A-417A-E8C6-1CAC-C651035F3EF3}"/>
          </ac:picMkLst>
        </pc:picChg>
        <pc:cxnChg chg="mod ord">
          <ac:chgData name="Serenay Çakırer" userId="f9cec0aad1435efb" providerId="LiveId" clId="{63BD1B56-856F-444D-906A-69A3F5710A40}" dt="2026-01-08T10:23:01.009" v="32" actId="14100"/>
          <ac:cxnSpMkLst>
            <pc:docMk/>
            <pc:sldMk cId="4107871846" sldId="257"/>
            <ac:cxnSpMk id="12" creationId="{5BE3F7F7-C8BB-BFE5-F90B-A156A5A4694A}"/>
          </ac:cxnSpMkLst>
        </pc:cxnChg>
        <pc:cxnChg chg="add mod">
          <ac:chgData name="Serenay Çakırer" userId="f9cec0aad1435efb" providerId="LiveId" clId="{63BD1B56-856F-444D-906A-69A3F5710A40}" dt="2026-01-08T10:24:39.305" v="132" actId="14100"/>
          <ac:cxnSpMkLst>
            <pc:docMk/>
            <pc:sldMk cId="4107871846" sldId="257"/>
            <ac:cxnSpMk id="20" creationId="{E8AAD175-F609-10E9-0256-4B3391C2722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69FC8-76DE-72AD-E037-FA9A9562482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2DBB9E6-2FEA-62EC-70EF-E78C69C1F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2DC7024-CB16-ABB9-10AD-3E223436BE87}"/>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5" name="Alt Bilgi Yer Tutucusu 4">
            <a:extLst>
              <a:ext uri="{FF2B5EF4-FFF2-40B4-BE49-F238E27FC236}">
                <a16:creationId xmlns:a16="http://schemas.microsoft.com/office/drawing/2014/main" id="{ACABE753-A578-0EFC-3157-5F31481602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616BFA-D93B-E92F-B38A-0C6F4DB972AA}"/>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59144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238458-9053-A424-631F-5DF8A301C8D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DCF709C-45B2-82E3-EBED-3E66AFB99C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6BA71B-E7ED-9E2B-EECD-751C8FEEDCE2}"/>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5" name="Alt Bilgi Yer Tutucusu 4">
            <a:extLst>
              <a:ext uri="{FF2B5EF4-FFF2-40B4-BE49-F238E27FC236}">
                <a16:creationId xmlns:a16="http://schemas.microsoft.com/office/drawing/2014/main" id="{6306AE4A-773A-B105-1361-B0F66F4A7D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545DA92-B748-D0F0-3CBF-EC7B88255E81}"/>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269493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577DE1B-59DF-9D8B-6B2E-98D588A1A76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36AF510-F302-FC77-4B12-07A8A8FA5F1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B049C0-F905-C6EC-DA46-3BCD0CE58936}"/>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5" name="Alt Bilgi Yer Tutucusu 4">
            <a:extLst>
              <a:ext uri="{FF2B5EF4-FFF2-40B4-BE49-F238E27FC236}">
                <a16:creationId xmlns:a16="http://schemas.microsoft.com/office/drawing/2014/main" id="{60202FD4-6C6D-3A08-8611-E2D0650B3D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C76D9F-7548-9085-E700-39AA47BCFB28}"/>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280309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EED074-7CEF-EA25-4EC3-795C885EBE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4A764C-7A92-7BEA-01E9-94AC40F9880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F01B5B-9831-31A4-1465-39602563CE84}"/>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5" name="Alt Bilgi Yer Tutucusu 4">
            <a:extLst>
              <a:ext uri="{FF2B5EF4-FFF2-40B4-BE49-F238E27FC236}">
                <a16:creationId xmlns:a16="http://schemas.microsoft.com/office/drawing/2014/main" id="{628C25AE-F78D-698A-74D7-75F858C91E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9F5348-2AF4-8A80-2EF0-C82905266D5D}"/>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32524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CD5B7-E505-99B8-7A67-28C5B2CE405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BA72F7E-01D5-7864-ECD4-95535A2D6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45E9FBA-A494-3992-70C0-85A9E4984E5D}"/>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5" name="Alt Bilgi Yer Tutucusu 4">
            <a:extLst>
              <a:ext uri="{FF2B5EF4-FFF2-40B4-BE49-F238E27FC236}">
                <a16:creationId xmlns:a16="http://schemas.microsoft.com/office/drawing/2014/main" id="{03B34FC5-C3AC-8F08-C520-A35EB20E82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1E2FB6-84EC-B9C5-CF68-EC1F00B4B2B1}"/>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12255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21ADD-14D4-BFF6-DC65-0CE1642ECF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8AFC0B-1D65-4B7E-5B9F-BD4164411B6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68F0F67-775B-25EA-607D-54FB5A984D9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B9289D-4957-8BAE-B66F-D2D02E697703}"/>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6" name="Alt Bilgi Yer Tutucusu 5">
            <a:extLst>
              <a:ext uri="{FF2B5EF4-FFF2-40B4-BE49-F238E27FC236}">
                <a16:creationId xmlns:a16="http://schemas.microsoft.com/office/drawing/2014/main" id="{0E253FF9-1004-D843-11DA-BE257446E7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414074-FC02-039F-0FCA-2420A56B05D7}"/>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103637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C54136-200F-88A1-B6F1-70E53CE22E6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0B5A25-3004-7D56-89AD-6DAAF835D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C4B5CF-0A49-D65D-89DD-5271859317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B2194DD-08B6-AF27-388D-329D49266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618C37D-2F81-FA20-AC52-1D767543317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393C45E-D55B-1B62-AEA0-B298766768BA}"/>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8" name="Alt Bilgi Yer Tutucusu 7">
            <a:extLst>
              <a:ext uri="{FF2B5EF4-FFF2-40B4-BE49-F238E27FC236}">
                <a16:creationId xmlns:a16="http://schemas.microsoft.com/office/drawing/2014/main" id="{A4EAB529-B283-7173-7053-33C8685A9F1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55AFCDE-A614-5DA7-C142-93506CB7F512}"/>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278257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D77144-B60C-7794-15BA-E6EDAE348D9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E6F52DA-A7D8-918E-E085-5F68C457149B}"/>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4" name="Alt Bilgi Yer Tutucusu 3">
            <a:extLst>
              <a:ext uri="{FF2B5EF4-FFF2-40B4-BE49-F238E27FC236}">
                <a16:creationId xmlns:a16="http://schemas.microsoft.com/office/drawing/2014/main" id="{B0B72481-D195-7F29-651B-C358DA640E0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598C0ED-FE00-9EDD-F138-78C11507116B}"/>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8598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B845CEA-9EEF-047E-486A-807E79780B6E}"/>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3" name="Alt Bilgi Yer Tutucusu 2">
            <a:extLst>
              <a:ext uri="{FF2B5EF4-FFF2-40B4-BE49-F238E27FC236}">
                <a16:creationId xmlns:a16="http://schemas.microsoft.com/office/drawing/2014/main" id="{D51E0486-C223-36DE-B950-0DB5C27495E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247512-A75B-B9D2-2C59-E33663B43AF0}"/>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78046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5F9D92-FE03-4ED4-D37C-3F4BF304A93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7851FBB-AA81-F644-0298-B9CB6CB1E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F8B3435-9418-5652-81FB-7DB6ABC89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1D8C34-22C7-B564-FDE7-25167CD4BC5B}"/>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6" name="Alt Bilgi Yer Tutucusu 5">
            <a:extLst>
              <a:ext uri="{FF2B5EF4-FFF2-40B4-BE49-F238E27FC236}">
                <a16:creationId xmlns:a16="http://schemas.microsoft.com/office/drawing/2014/main" id="{8D9F320F-0960-DCEE-C431-C74E7EF5054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4A3C65-12A3-59B4-7B03-AFBB609C8248}"/>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29562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FB20FF-D72B-7F78-C6B4-41359C7934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39DFAE6-D9A9-26F3-1541-3B1CC81D4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8013D21-B1AC-36DD-4DB5-A6EA2A106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DBD1AB-CE9E-DE64-BB63-4096698E4A16}"/>
              </a:ext>
            </a:extLst>
          </p:cNvPr>
          <p:cNvSpPr>
            <a:spLocks noGrp="1"/>
          </p:cNvSpPr>
          <p:nvPr>
            <p:ph type="dt" sz="half" idx="10"/>
          </p:nvPr>
        </p:nvSpPr>
        <p:spPr/>
        <p:txBody>
          <a:bodyPr/>
          <a:lstStyle/>
          <a:p>
            <a:fld id="{911B7A25-C068-4960-B9B1-9784852AA80F}" type="datetimeFigureOut">
              <a:rPr lang="tr-TR" smtClean="0"/>
              <a:t>8.01.2026</a:t>
            </a:fld>
            <a:endParaRPr lang="tr-TR"/>
          </a:p>
        </p:txBody>
      </p:sp>
      <p:sp>
        <p:nvSpPr>
          <p:cNvPr id="6" name="Alt Bilgi Yer Tutucusu 5">
            <a:extLst>
              <a:ext uri="{FF2B5EF4-FFF2-40B4-BE49-F238E27FC236}">
                <a16:creationId xmlns:a16="http://schemas.microsoft.com/office/drawing/2014/main" id="{C5695B3F-A03E-8ABF-6B8B-9E0A74E2455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3E9EDD-1652-F122-EAFC-97C0B3FE16CE}"/>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419507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280F98B-2540-AEAD-2002-E9C587037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E85ECA-3BF9-F637-4345-8B33EA1EE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155350-7C09-E98B-4C07-4EAA97CFF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7A25-C068-4960-B9B1-9784852AA80F}" type="datetimeFigureOut">
              <a:rPr lang="tr-TR" smtClean="0"/>
              <a:t>8.01.2026</a:t>
            </a:fld>
            <a:endParaRPr lang="tr-TR"/>
          </a:p>
        </p:txBody>
      </p:sp>
      <p:sp>
        <p:nvSpPr>
          <p:cNvPr id="5" name="Alt Bilgi Yer Tutucusu 4">
            <a:extLst>
              <a:ext uri="{FF2B5EF4-FFF2-40B4-BE49-F238E27FC236}">
                <a16:creationId xmlns:a16="http://schemas.microsoft.com/office/drawing/2014/main" id="{65D74DD7-9824-CA2B-3ED4-5B44B6A64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8A36B26-6F4C-9C79-21FB-18DB4F597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3E2A0-C137-4878-9C58-DF63E2CB0C90}" type="slidenum">
              <a:rPr lang="tr-TR" smtClean="0"/>
              <a:t>‹#›</a:t>
            </a:fld>
            <a:endParaRPr lang="tr-TR"/>
          </a:p>
        </p:txBody>
      </p:sp>
    </p:spTree>
    <p:extLst>
      <p:ext uri="{BB962C8B-B14F-4D97-AF65-F5344CB8AC3E}">
        <p14:creationId xmlns:p14="http://schemas.microsoft.com/office/powerpoint/2010/main" val="295296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turnitin.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D6F095-26EE-ADEB-26E4-2550C572D4A1}"/>
              </a:ext>
            </a:extLst>
          </p:cNvPr>
          <p:cNvSpPr>
            <a:spLocks noGrp="1"/>
          </p:cNvSpPr>
          <p:nvPr>
            <p:ph type="ctrTitle"/>
          </p:nvPr>
        </p:nvSpPr>
        <p:spPr>
          <a:xfrm>
            <a:off x="1423416" y="3429000"/>
            <a:ext cx="9144000" cy="474155"/>
          </a:xfrm>
        </p:spPr>
        <p:txBody>
          <a:bodyPr>
            <a:noAutofit/>
          </a:bodyPr>
          <a:lstStyle/>
          <a:p>
            <a:r>
              <a:rPr lang="tr-TR" sz="3200" b="1" dirty="0"/>
              <a:t>BİLECİK ŞEYH EDEBALİ ÜNİVERSİTESİ</a:t>
            </a:r>
            <a:br>
              <a:rPr lang="tr-TR" sz="3200" b="1" dirty="0"/>
            </a:br>
            <a:r>
              <a:rPr lang="tr-TR" sz="3200" b="1" dirty="0"/>
              <a:t>KÜTÜPHANE VE DOKÜMANTASYON DAİRE BAŞKANLIĞI</a:t>
            </a:r>
          </a:p>
        </p:txBody>
      </p:sp>
      <p:sp>
        <p:nvSpPr>
          <p:cNvPr id="3" name="Alt Başlık 2">
            <a:extLst>
              <a:ext uri="{FF2B5EF4-FFF2-40B4-BE49-F238E27FC236}">
                <a16:creationId xmlns:a16="http://schemas.microsoft.com/office/drawing/2014/main" id="{D74B097C-A86F-EF03-CEBD-17ED55F36DD6}"/>
              </a:ext>
            </a:extLst>
          </p:cNvPr>
          <p:cNvSpPr>
            <a:spLocks noGrp="1"/>
          </p:cNvSpPr>
          <p:nvPr>
            <p:ph type="subTitle" idx="1"/>
          </p:nvPr>
        </p:nvSpPr>
        <p:spPr>
          <a:xfrm>
            <a:off x="1524000" y="4617022"/>
            <a:ext cx="9144000" cy="1655762"/>
          </a:xfrm>
        </p:spPr>
        <p:txBody>
          <a:bodyPr>
            <a:normAutofit/>
          </a:bodyPr>
          <a:lstStyle/>
          <a:p>
            <a:r>
              <a:rPr lang="tr-TR" sz="4000" dirty="0"/>
              <a:t>TURNITIN İNTİHAL PROGRAMI KILAVUZU</a:t>
            </a:r>
          </a:p>
        </p:txBody>
      </p:sp>
      <p:pic>
        <p:nvPicPr>
          <p:cNvPr id="5" name="Resim 4">
            <a:extLst>
              <a:ext uri="{FF2B5EF4-FFF2-40B4-BE49-F238E27FC236}">
                <a16:creationId xmlns:a16="http://schemas.microsoft.com/office/drawing/2014/main" id="{9CB9BAF3-018E-2881-6F7D-A0831ADA9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585216"/>
            <a:ext cx="2143125" cy="2143125"/>
          </a:xfrm>
          <a:prstGeom prst="rect">
            <a:avLst/>
          </a:prstGeom>
        </p:spPr>
      </p:pic>
    </p:spTree>
    <p:extLst>
      <p:ext uri="{BB962C8B-B14F-4D97-AF65-F5344CB8AC3E}">
        <p14:creationId xmlns:p14="http://schemas.microsoft.com/office/powerpoint/2010/main" val="219120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9FFAAF-5C2D-68EE-367B-059B30FBA09D}"/>
              </a:ext>
            </a:extLst>
          </p:cNvPr>
          <p:cNvSpPr>
            <a:spLocks noGrp="1"/>
          </p:cNvSpPr>
          <p:nvPr>
            <p:ph type="title"/>
          </p:nvPr>
        </p:nvSpPr>
        <p:spPr/>
        <p:txBody>
          <a:bodyPr/>
          <a:lstStyle/>
          <a:p>
            <a:r>
              <a:rPr lang="tr-TR" b="1" dirty="0"/>
              <a:t>4- ÖDEV ALANI OLUŞTURMA</a:t>
            </a:r>
            <a:endParaRPr lang="tr-TR" dirty="0"/>
          </a:p>
        </p:txBody>
      </p:sp>
      <p:pic>
        <p:nvPicPr>
          <p:cNvPr id="5" name="İçerik Yer Tutucusu 4">
            <a:extLst>
              <a:ext uri="{FF2B5EF4-FFF2-40B4-BE49-F238E27FC236}">
                <a16:creationId xmlns:a16="http://schemas.microsoft.com/office/drawing/2014/main" id="{0256C69D-1917-2A15-8FBA-C17F7AA00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197" y="1430806"/>
            <a:ext cx="10515600" cy="3198946"/>
          </a:xfrm>
        </p:spPr>
      </p:pic>
      <p:sp>
        <p:nvSpPr>
          <p:cNvPr id="7" name="Graphic 44">
            <a:extLst>
              <a:ext uri="{FF2B5EF4-FFF2-40B4-BE49-F238E27FC236}">
                <a16:creationId xmlns:a16="http://schemas.microsoft.com/office/drawing/2014/main" id="{6BC8E477-C3AA-DAA0-C83F-CF275E5B51DA}"/>
              </a:ext>
            </a:extLst>
          </p:cNvPr>
          <p:cNvSpPr/>
          <p:nvPr/>
        </p:nvSpPr>
        <p:spPr>
          <a:xfrm>
            <a:off x="1385436" y="4629752"/>
            <a:ext cx="9086850" cy="1674795"/>
          </a:xfrm>
          <a:custGeom>
            <a:avLst/>
            <a:gdLst/>
            <a:ahLst/>
            <a:cxnLst/>
            <a:rect l="l" t="t" r="r" b="b"/>
            <a:pathLst>
              <a:path w="8785860" h="2061845">
                <a:moveTo>
                  <a:pt x="8785606" y="0"/>
                </a:moveTo>
                <a:lnTo>
                  <a:pt x="0" y="0"/>
                </a:lnTo>
                <a:lnTo>
                  <a:pt x="0" y="2061590"/>
                </a:lnTo>
                <a:lnTo>
                  <a:pt x="8785606" y="2061590"/>
                </a:lnTo>
                <a:lnTo>
                  <a:pt x="8785606" y="0"/>
                </a:lnTo>
                <a:close/>
              </a:path>
            </a:pathLst>
          </a:custGeom>
          <a:solidFill>
            <a:schemeClr val="bg1">
              <a:lumMod val="85000"/>
            </a:schemeClr>
          </a:solidFill>
          <a:ln>
            <a:solidFill>
              <a:srgbClr val="C00000"/>
            </a:solidFill>
          </a:ln>
        </p:spPr>
        <p:txBody>
          <a:bodyPr wrap="square" lIns="0" tIns="0" rIns="0" bIns="0" rtlCol="0">
            <a:prstTxWarp prst="textNoShape">
              <a:avLst/>
            </a:prstTxWarp>
            <a:noAutofit/>
          </a:bodyPr>
          <a:lstStyle/>
          <a:p>
            <a:pPr marL="342900" lvl="0" indent="-342900" algn="just">
              <a:lnSpc>
                <a:spcPts val="1940"/>
              </a:lnSpc>
              <a:spcBef>
                <a:spcPts val="320"/>
              </a:spcBef>
              <a:spcAft>
                <a:spcPts val="0"/>
              </a:spcAft>
              <a:buSzPts val="1600"/>
              <a:buFont typeface="Arial MT"/>
              <a:buChar char="•"/>
              <a:tabLst>
                <a:tab pos="528320" algn="l"/>
              </a:tabLst>
            </a:pPr>
            <a:r>
              <a:rPr lang="tr-TR" sz="1800" spc="-20" dirty="0">
                <a:effectLst/>
                <a:latin typeface="Calibri" panose="020F0502020204030204" pitchFamily="34" charset="0"/>
                <a:ea typeface="Arial MT"/>
                <a:cs typeface="Arial MT"/>
              </a:rPr>
              <a:t>Tez/öğrenci</a:t>
            </a:r>
            <a:r>
              <a:rPr lang="tr-TR" sz="1800" spc="-60"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ödevi</a:t>
            </a:r>
            <a:r>
              <a:rPr lang="tr-TR" sz="1800" spc="-30"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ekleme</a:t>
            </a:r>
            <a:r>
              <a:rPr lang="tr-TR" sz="1800" spc="-1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için</a:t>
            </a:r>
            <a:r>
              <a:rPr lang="tr-TR" sz="1800" spc="-5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öncelikle</a:t>
            </a:r>
            <a:r>
              <a:rPr lang="tr-TR" sz="1800" spc="-3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bir</a:t>
            </a:r>
            <a:r>
              <a:rPr lang="tr-TR" sz="1800" spc="-60" dirty="0">
                <a:effectLst/>
                <a:latin typeface="Calibri" panose="020F0502020204030204" pitchFamily="34" charset="0"/>
                <a:ea typeface="Arial MT"/>
                <a:cs typeface="Arial MT"/>
              </a:rPr>
              <a:t> </a:t>
            </a:r>
            <a:r>
              <a:rPr lang="tr-TR" sz="1800" spc="-20" dirty="0">
                <a:solidFill>
                  <a:srgbClr val="C00000"/>
                </a:solidFill>
                <a:effectLst/>
                <a:latin typeface="Calibri" panose="020F0502020204030204" pitchFamily="34" charset="0"/>
                <a:ea typeface="Arial MT"/>
                <a:cs typeface="Arial MT"/>
              </a:rPr>
              <a:t>‘Ödev’</a:t>
            </a:r>
            <a:r>
              <a:rPr lang="tr-TR" sz="1800" spc="-30" dirty="0">
                <a:solidFill>
                  <a:srgbClr val="C00000"/>
                </a:solidFill>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oluşturmanız</a:t>
            </a:r>
            <a:r>
              <a:rPr lang="tr-TR" sz="1800" spc="-3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ve</a:t>
            </a:r>
            <a:r>
              <a:rPr lang="tr-TR" sz="1800" spc="-4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ayarları</a:t>
            </a:r>
            <a:r>
              <a:rPr lang="tr-TR" sz="1800" spc="-40"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yapmanız</a:t>
            </a:r>
            <a:r>
              <a:rPr lang="tr-TR" sz="1800" spc="-4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gerekmektedir.</a:t>
            </a:r>
            <a:r>
              <a:rPr lang="tr-TR" dirty="0">
                <a:latin typeface="Calibri" panose="020F0502020204030204" pitchFamily="34" charset="0"/>
                <a:ea typeface="Arial MT"/>
                <a:cs typeface="Arial MT"/>
              </a:rPr>
              <a:t> </a:t>
            </a:r>
            <a:r>
              <a:rPr lang="tr-TR" sz="1800" spc="-20" dirty="0">
                <a:effectLst/>
                <a:latin typeface="Calibri" panose="020F0502020204030204" pitchFamily="34" charset="0"/>
                <a:ea typeface="Calibri" panose="020F0502020204030204" pitchFamily="34" charset="0"/>
              </a:rPr>
              <a:t>Oluşturacağımız</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bu</a:t>
            </a:r>
            <a:r>
              <a:rPr lang="tr-TR" sz="1800" spc="-1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alanı</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bir</a:t>
            </a:r>
            <a:r>
              <a:rPr lang="tr-TR" sz="1800" spc="-3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tez/ödev</a:t>
            </a:r>
            <a:r>
              <a:rPr lang="tr-TR" sz="1800" spc="-3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havuzu olarak</a:t>
            </a:r>
            <a:r>
              <a:rPr lang="tr-TR" sz="1800" spc="-1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düşünebiliriz.</a:t>
            </a:r>
            <a:endParaRPr lang="tr-TR" sz="1800" dirty="0">
              <a:effectLst/>
              <a:latin typeface="Calibri" panose="020F0502020204030204" pitchFamily="34" charset="0"/>
              <a:ea typeface="Calibri" panose="020F0502020204030204" pitchFamily="34" charset="0"/>
            </a:endParaRPr>
          </a:p>
          <a:p>
            <a:pPr marL="342900" lvl="0" indent="-342900" algn="just">
              <a:lnSpc>
                <a:spcPts val="1935"/>
              </a:lnSpc>
              <a:buSzPts val="1600"/>
              <a:buFont typeface="Arial MT"/>
              <a:buChar char="•"/>
              <a:tabLst>
                <a:tab pos="528320" algn="l"/>
              </a:tabLst>
            </a:pPr>
            <a:r>
              <a:rPr lang="tr-TR" sz="1800" spc="-10" dirty="0">
                <a:effectLst/>
                <a:latin typeface="Calibri" panose="020F0502020204030204" pitchFamily="34" charset="0"/>
                <a:ea typeface="Arial MT"/>
                <a:cs typeface="Arial MT"/>
              </a:rPr>
              <a:t>Ödev</a:t>
            </a:r>
            <a:r>
              <a:rPr lang="tr-TR" sz="1800" spc="-8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oluşturmak</a:t>
            </a:r>
            <a:r>
              <a:rPr lang="tr-TR" sz="1800" spc="-75"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ve</a:t>
            </a:r>
            <a:r>
              <a:rPr lang="tr-TR" sz="1800" spc="-8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gerekli</a:t>
            </a:r>
            <a:r>
              <a:rPr lang="tr-TR" sz="1800" spc="-6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ayarları</a:t>
            </a:r>
            <a:r>
              <a:rPr lang="tr-TR" sz="1800" spc="-75"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yapmak</a:t>
            </a:r>
            <a:r>
              <a:rPr lang="tr-TR" sz="1800" spc="-8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için</a:t>
            </a:r>
            <a:r>
              <a:rPr lang="tr-TR" sz="1800" spc="-80" dirty="0">
                <a:effectLst/>
                <a:latin typeface="Calibri" panose="020F0502020204030204" pitchFamily="34" charset="0"/>
                <a:ea typeface="Arial MT"/>
                <a:cs typeface="Arial MT"/>
              </a:rPr>
              <a:t> </a:t>
            </a:r>
            <a:r>
              <a:rPr lang="tr-TR" sz="1800" spc="-10" dirty="0">
                <a:solidFill>
                  <a:srgbClr val="C00000"/>
                </a:solidFill>
                <a:effectLst/>
                <a:latin typeface="Calibri" panose="020F0502020204030204" pitchFamily="34" charset="0"/>
                <a:ea typeface="Arial MT"/>
                <a:cs typeface="Arial MT"/>
              </a:rPr>
              <a:t>‘Ödev</a:t>
            </a:r>
            <a:r>
              <a:rPr lang="tr-TR" sz="1800" spc="-60" dirty="0">
                <a:solidFill>
                  <a:srgbClr val="C00000"/>
                </a:solidFill>
                <a:effectLst/>
                <a:latin typeface="Calibri" panose="020F0502020204030204" pitchFamily="34" charset="0"/>
                <a:ea typeface="Arial MT"/>
                <a:cs typeface="Arial MT"/>
              </a:rPr>
              <a:t> </a:t>
            </a:r>
            <a:r>
              <a:rPr lang="tr-TR" sz="1800" spc="-10" dirty="0">
                <a:solidFill>
                  <a:srgbClr val="C00000"/>
                </a:solidFill>
                <a:effectLst/>
                <a:latin typeface="Calibri" panose="020F0502020204030204" pitchFamily="34" charset="0"/>
                <a:ea typeface="Arial MT"/>
                <a:cs typeface="Arial MT"/>
              </a:rPr>
              <a:t>Ekle’</a:t>
            </a:r>
            <a:r>
              <a:rPr lang="tr-TR" sz="1800" spc="-80" dirty="0">
                <a:solidFill>
                  <a:srgbClr val="C00000"/>
                </a:solidFill>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sekmesine</a:t>
            </a:r>
            <a:r>
              <a:rPr lang="tr-TR" sz="1800" spc="9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tıklayınız.</a:t>
            </a:r>
          </a:p>
          <a:p>
            <a:pPr marL="342900" lvl="0" indent="-342900" algn="just">
              <a:lnSpc>
                <a:spcPts val="1935"/>
              </a:lnSpc>
              <a:buSzPts val="1600"/>
              <a:buFont typeface="Arial MT"/>
              <a:buChar char="•"/>
              <a:tabLst>
                <a:tab pos="528320" algn="l"/>
              </a:tabLst>
            </a:pPr>
            <a:r>
              <a:rPr lang="tr-TR" sz="1800" spc="-20" dirty="0">
                <a:effectLst/>
                <a:latin typeface="Calibri" panose="020F0502020204030204" pitchFamily="34" charset="0"/>
                <a:ea typeface="Calibri" panose="020F0502020204030204" pitchFamily="34" charset="0"/>
              </a:rPr>
              <a:t>NOT:</a:t>
            </a:r>
            <a:r>
              <a:rPr lang="tr-TR" sz="1800" spc="18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Sistemde</a:t>
            </a:r>
            <a:r>
              <a:rPr lang="tr-TR" sz="1800" spc="-2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yer</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alan</a:t>
            </a:r>
            <a:r>
              <a:rPr lang="tr-TR" sz="1800" spc="-65" dirty="0">
                <a:effectLst/>
                <a:latin typeface="Calibri" panose="020F0502020204030204" pitchFamily="34" charset="0"/>
                <a:ea typeface="Calibri" panose="020F0502020204030204" pitchFamily="34" charset="0"/>
              </a:rPr>
              <a:t> </a:t>
            </a:r>
            <a:r>
              <a:rPr lang="tr-TR" sz="1800" spc="-20" dirty="0">
                <a:solidFill>
                  <a:srgbClr val="C00000"/>
                </a:solidFill>
                <a:effectLst/>
                <a:latin typeface="Calibri" panose="020F0502020204030204" pitchFamily="34" charset="0"/>
                <a:ea typeface="Calibri" panose="020F0502020204030204" pitchFamily="34" charset="0"/>
              </a:rPr>
              <a:t>‘Ödev’</a:t>
            </a:r>
            <a:r>
              <a:rPr lang="tr-TR" sz="1800" spc="-40" dirty="0">
                <a:solidFill>
                  <a:srgbClr val="C00000"/>
                </a:solidFill>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ifadeleri</a:t>
            </a:r>
            <a:r>
              <a:rPr lang="tr-TR" sz="1800" spc="-3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standarttır.</a:t>
            </a:r>
            <a:r>
              <a:rPr lang="tr-TR" sz="1800" spc="-8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Bu</a:t>
            </a:r>
            <a:r>
              <a:rPr lang="tr-TR" sz="1800" spc="-2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ifade</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sizi</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yanıltmamalıdır.</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Hem</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tez</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hem</a:t>
            </a:r>
            <a:r>
              <a:rPr lang="tr-TR" sz="1800" spc="-4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öğrenci </a:t>
            </a:r>
            <a:r>
              <a:rPr lang="tr-TR" sz="1800" dirty="0">
                <a:effectLst/>
                <a:latin typeface="Calibri" panose="020F0502020204030204" pitchFamily="34" charset="0"/>
                <a:ea typeface="Calibri" panose="020F0502020204030204" pitchFamily="34" charset="0"/>
              </a:rPr>
              <a:t>ödevleri</a:t>
            </a:r>
            <a:r>
              <a:rPr lang="tr-TR" sz="1800" spc="-9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için</a:t>
            </a:r>
            <a:r>
              <a:rPr lang="tr-TR" sz="1800" spc="-90" dirty="0">
                <a:effectLst/>
                <a:latin typeface="Calibri" panose="020F0502020204030204" pitchFamily="34" charset="0"/>
                <a:ea typeface="Calibri" panose="020F0502020204030204" pitchFamily="34" charset="0"/>
              </a:rPr>
              <a:t> </a:t>
            </a:r>
            <a:r>
              <a:rPr lang="tr-TR" sz="1800" dirty="0">
                <a:solidFill>
                  <a:srgbClr val="C00000"/>
                </a:solidFill>
                <a:effectLst/>
                <a:latin typeface="Calibri" panose="020F0502020204030204" pitchFamily="34" charset="0"/>
                <a:ea typeface="Calibri" panose="020F0502020204030204" pitchFamily="34" charset="0"/>
              </a:rPr>
              <a:t>‘Ödev’</a:t>
            </a:r>
            <a:r>
              <a:rPr lang="tr-TR" sz="1800" spc="-90" dirty="0">
                <a:solidFill>
                  <a:srgbClr val="C00000"/>
                </a:solidFill>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ifadesi</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kullanılmaktadır.</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Sisteme</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tez</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yüklüyorsanız</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buradaki</a:t>
            </a:r>
            <a:r>
              <a:rPr lang="tr-TR" sz="1800" spc="-90" dirty="0">
                <a:effectLst/>
                <a:latin typeface="Calibri" panose="020F0502020204030204" pitchFamily="34" charset="0"/>
                <a:ea typeface="Calibri" panose="020F0502020204030204" pitchFamily="34" charset="0"/>
              </a:rPr>
              <a:t> </a:t>
            </a:r>
            <a:r>
              <a:rPr lang="tr-TR" sz="1800" dirty="0">
                <a:solidFill>
                  <a:srgbClr val="C00000"/>
                </a:solidFill>
                <a:effectLst/>
                <a:latin typeface="Calibri" panose="020F0502020204030204" pitchFamily="34" charset="0"/>
                <a:ea typeface="Calibri" panose="020F0502020204030204" pitchFamily="34" charset="0"/>
              </a:rPr>
              <a:t>‘Ödev’</a:t>
            </a:r>
            <a:r>
              <a:rPr lang="tr-TR" sz="1800" spc="-90" dirty="0">
                <a:solidFill>
                  <a:srgbClr val="C00000"/>
                </a:solidFill>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ifadesi</a:t>
            </a:r>
            <a:r>
              <a:rPr lang="tr-TR" sz="1800" spc="-90" dirty="0">
                <a:effectLst/>
                <a:latin typeface="Calibri" panose="020F0502020204030204" pitchFamily="34" charset="0"/>
                <a:ea typeface="Calibri" panose="020F0502020204030204" pitchFamily="34" charset="0"/>
              </a:rPr>
              <a:t> </a:t>
            </a:r>
            <a:r>
              <a:rPr lang="tr-TR" sz="1800" dirty="0">
                <a:solidFill>
                  <a:srgbClr val="006EC0"/>
                </a:solidFill>
                <a:effectLst/>
                <a:latin typeface="Calibri" panose="020F0502020204030204" pitchFamily="34" charset="0"/>
                <a:ea typeface="Calibri" panose="020F0502020204030204" pitchFamily="34" charset="0"/>
              </a:rPr>
              <a:t>‘Tez’ </a:t>
            </a:r>
            <a:r>
              <a:rPr lang="tr-TR" sz="1800" dirty="0">
                <a:effectLst/>
                <a:latin typeface="Calibri" panose="020F0502020204030204" pitchFamily="34" charset="0"/>
                <a:ea typeface="Calibri" panose="020F0502020204030204" pitchFamily="34" charset="0"/>
              </a:rPr>
              <a:t>olarak düşünülmelidir.</a:t>
            </a:r>
            <a:endParaRPr lang="tr-TR" sz="1800" spc="0" dirty="0">
              <a:effectLst/>
              <a:latin typeface="Calibri" panose="020F0502020204030204" pitchFamily="34" charset="0"/>
              <a:ea typeface="Arial MT"/>
              <a:cs typeface="Arial MT"/>
            </a:endParaRPr>
          </a:p>
          <a:p>
            <a:endParaRPr lang="tr-TR" dirty="0"/>
          </a:p>
        </p:txBody>
      </p:sp>
      <p:sp>
        <p:nvSpPr>
          <p:cNvPr id="15" name="Ok: Sağ 14">
            <a:extLst>
              <a:ext uri="{FF2B5EF4-FFF2-40B4-BE49-F238E27FC236}">
                <a16:creationId xmlns:a16="http://schemas.microsoft.com/office/drawing/2014/main" id="{A2369165-0EE5-5250-AD1C-98E8BCA8A11F}"/>
              </a:ext>
            </a:extLst>
          </p:cNvPr>
          <p:cNvSpPr/>
          <p:nvPr/>
        </p:nvSpPr>
        <p:spPr>
          <a:xfrm rot="16200000">
            <a:off x="10436592" y="3800174"/>
            <a:ext cx="875899" cy="783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3972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FC323-D61E-47A9-5AF9-37E2B298F692}"/>
              </a:ext>
            </a:extLst>
          </p:cNvPr>
          <p:cNvSpPr>
            <a:spLocks noGrp="1"/>
          </p:cNvSpPr>
          <p:nvPr>
            <p:ph type="title"/>
          </p:nvPr>
        </p:nvSpPr>
        <p:spPr>
          <a:xfrm>
            <a:off x="583174" y="374751"/>
            <a:ext cx="10515600" cy="972787"/>
          </a:xfrm>
        </p:spPr>
        <p:txBody>
          <a:bodyPr/>
          <a:lstStyle/>
          <a:p>
            <a:r>
              <a:rPr lang="tr-TR" b="1" dirty="0"/>
              <a:t>4- ÖDEV ALANI OLUŞTURMA</a:t>
            </a:r>
            <a:endParaRPr lang="tr-TR" dirty="0"/>
          </a:p>
        </p:txBody>
      </p:sp>
      <p:pic>
        <p:nvPicPr>
          <p:cNvPr id="24" name="İçerik Yer Tutucusu 23">
            <a:extLst>
              <a:ext uri="{FF2B5EF4-FFF2-40B4-BE49-F238E27FC236}">
                <a16:creationId xmlns:a16="http://schemas.microsoft.com/office/drawing/2014/main" id="{9400B4EA-BCB2-D952-0F87-736E5DC9C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04" y="2024413"/>
            <a:ext cx="8890427" cy="4180808"/>
          </a:xfrm>
        </p:spPr>
      </p:pic>
      <p:sp>
        <p:nvSpPr>
          <p:cNvPr id="10" name="Graphic 49">
            <a:extLst>
              <a:ext uri="{FF2B5EF4-FFF2-40B4-BE49-F238E27FC236}">
                <a16:creationId xmlns:a16="http://schemas.microsoft.com/office/drawing/2014/main" id="{5D219F84-F238-D82F-A36E-9FCB0752F712}"/>
              </a:ext>
            </a:extLst>
          </p:cNvPr>
          <p:cNvSpPr/>
          <p:nvPr/>
        </p:nvSpPr>
        <p:spPr>
          <a:xfrm>
            <a:off x="490888" y="1164341"/>
            <a:ext cx="8033228" cy="691971"/>
          </a:xfrm>
          <a:custGeom>
            <a:avLst/>
            <a:gdLst/>
            <a:ahLst/>
            <a:cxnLst/>
            <a:rect l="l" t="t" r="r" b="b"/>
            <a:pathLst>
              <a:path w="7597140" h="954405">
                <a:moveTo>
                  <a:pt x="7597140" y="0"/>
                </a:moveTo>
                <a:lnTo>
                  <a:pt x="0" y="0"/>
                </a:lnTo>
                <a:lnTo>
                  <a:pt x="0" y="954024"/>
                </a:lnTo>
                <a:lnTo>
                  <a:pt x="7597140" y="954024"/>
                </a:lnTo>
                <a:lnTo>
                  <a:pt x="7597140" y="0"/>
                </a:lnTo>
                <a:close/>
              </a:path>
            </a:pathLst>
          </a:custGeom>
          <a:solidFill>
            <a:schemeClr val="bg1">
              <a:lumMod val="85000"/>
            </a:schemeClr>
          </a:solidFill>
          <a:ln>
            <a:solidFill>
              <a:srgbClr val="C00000"/>
            </a:solidFill>
          </a:ln>
        </p:spPr>
        <p:txBody>
          <a:bodyPr wrap="square" lIns="0" tIns="0" rIns="0" bIns="0" rtlCol="0" anchor="ctr">
            <a:prstTxWarp prst="textNoShape">
              <a:avLst/>
            </a:prstTxWarp>
            <a:noAutofit/>
          </a:bodyPr>
          <a:lstStyle/>
          <a:p>
            <a:pPr algn="just">
              <a:spcAft>
                <a:spcPts val="1000"/>
              </a:spcAft>
            </a:pPr>
            <a:r>
              <a:rPr lang="tr-TR" spc="-10" dirty="0">
                <a:solidFill>
                  <a:srgbClr val="C00000"/>
                </a:solidFill>
                <a:latin typeface="Calibri" panose="020F0502020204030204" pitchFamily="34" charset="0"/>
                <a:ea typeface="Calibri" panose="020F0502020204030204" pitchFamily="34" charset="0"/>
              </a:rPr>
              <a:t>‘</a:t>
            </a:r>
            <a:r>
              <a:rPr lang="tr-TR" sz="1600" spc="-10" dirty="0">
                <a:solidFill>
                  <a:srgbClr val="C00000"/>
                </a:solidFill>
                <a:latin typeface="Calibri" panose="020F0502020204030204" pitchFamily="34" charset="0"/>
                <a:ea typeface="Calibri" panose="020F0502020204030204" pitchFamily="34" charset="0"/>
              </a:rPr>
              <a:t>Başlığı’ </a:t>
            </a:r>
            <a:r>
              <a:rPr lang="tr-TR" sz="1600" spc="-10" dirty="0">
                <a:solidFill>
                  <a:srgbClr val="000000"/>
                </a:solidFill>
                <a:latin typeface="Calibri" panose="020F0502020204030204" pitchFamily="34" charset="0"/>
                <a:ea typeface="Calibri" panose="020F0502020204030204" pitchFamily="34" charset="0"/>
              </a:rPr>
              <a:t>doldurunuz. Bu alana tezin adı yerine Tezler vb. gene ifadeler kullanabilirsiniz. Bu alandaki ayarlar yapıldıktan sonra ödevi sisteme yükleme esnasında tezin adını girebilirsiniz.</a:t>
            </a:r>
          </a:p>
        </p:txBody>
      </p:sp>
      <p:sp>
        <p:nvSpPr>
          <p:cNvPr id="13" name="Textbox 62">
            <a:extLst>
              <a:ext uri="{FF2B5EF4-FFF2-40B4-BE49-F238E27FC236}">
                <a16:creationId xmlns:a16="http://schemas.microsoft.com/office/drawing/2014/main" id="{2E8F5E7A-42CD-FBE4-48A9-37BE38DE1868}"/>
              </a:ext>
            </a:extLst>
          </p:cNvPr>
          <p:cNvSpPr txBox="1">
            <a:spLocks/>
          </p:cNvSpPr>
          <p:nvPr/>
        </p:nvSpPr>
        <p:spPr>
          <a:xfrm>
            <a:off x="7274126" y="3724988"/>
            <a:ext cx="3168650" cy="30797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215"/>
              </a:spcBef>
              <a:spcAft>
                <a:spcPts val="0"/>
              </a:spcAft>
            </a:pPr>
            <a:r>
              <a:rPr lang="tr-TR" sz="1300" dirty="0">
                <a:solidFill>
                  <a:srgbClr val="000000"/>
                </a:solidFill>
                <a:effectLst/>
                <a:latin typeface="Calibri" panose="020F0502020204030204" pitchFamily="34" charset="0"/>
                <a:ea typeface="Calibri" panose="020F0502020204030204" pitchFamily="34" charset="0"/>
              </a:rPr>
              <a:t>Ödev</a:t>
            </a:r>
            <a:r>
              <a:rPr lang="tr-TR" sz="1300" spc="-70" dirty="0">
                <a:solidFill>
                  <a:srgbClr val="000000"/>
                </a:solidFill>
                <a:effectLst/>
                <a:latin typeface="Calibri" panose="020F0502020204030204" pitchFamily="34" charset="0"/>
                <a:ea typeface="Calibri" panose="020F0502020204030204" pitchFamily="34" charset="0"/>
              </a:rPr>
              <a:t> </a:t>
            </a:r>
            <a:r>
              <a:rPr lang="tr-TR" sz="1300" dirty="0">
                <a:solidFill>
                  <a:srgbClr val="000000"/>
                </a:solidFill>
                <a:effectLst/>
                <a:latin typeface="Calibri" panose="020F0502020204030204" pitchFamily="34" charset="0"/>
                <a:ea typeface="Calibri" panose="020F0502020204030204" pitchFamily="34" charset="0"/>
              </a:rPr>
              <a:t>alanının</a:t>
            </a:r>
            <a:r>
              <a:rPr lang="tr-TR" sz="1300" spc="-45" dirty="0">
                <a:solidFill>
                  <a:srgbClr val="000000"/>
                </a:solidFill>
                <a:effectLst/>
                <a:latin typeface="Calibri" panose="020F0502020204030204" pitchFamily="34" charset="0"/>
                <a:ea typeface="Calibri" panose="020F0502020204030204" pitchFamily="34" charset="0"/>
              </a:rPr>
              <a:t> </a:t>
            </a:r>
            <a:r>
              <a:rPr lang="tr-TR" sz="1300" dirty="0">
                <a:solidFill>
                  <a:srgbClr val="000000"/>
                </a:solidFill>
                <a:effectLst/>
                <a:latin typeface="Calibri" panose="020F0502020204030204" pitchFamily="34" charset="0"/>
                <a:ea typeface="Calibri" panose="020F0502020204030204" pitchFamily="34" charset="0"/>
              </a:rPr>
              <a:t>oluşturulduğu</a:t>
            </a:r>
            <a:r>
              <a:rPr lang="tr-TR" sz="1300" spc="-65"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tarihtir.</a:t>
            </a:r>
            <a:endParaRPr lang="tr-TR" sz="1300" dirty="0">
              <a:effectLst/>
              <a:latin typeface="Calibri" panose="020F0502020204030204" pitchFamily="34" charset="0"/>
              <a:ea typeface="Calibri" panose="020F0502020204030204" pitchFamily="34" charset="0"/>
            </a:endParaRPr>
          </a:p>
        </p:txBody>
      </p:sp>
      <p:sp>
        <p:nvSpPr>
          <p:cNvPr id="14" name="Textbox 63">
            <a:extLst>
              <a:ext uri="{FF2B5EF4-FFF2-40B4-BE49-F238E27FC236}">
                <a16:creationId xmlns:a16="http://schemas.microsoft.com/office/drawing/2014/main" id="{05B89283-B3D4-5BEC-4D07-0969F57CD495}"/>
              </a:ext>
            </a:extLst>
          </p:cNvPr>
          <p:cNvSpPr txBox="1">
            <a:spLocks/>
          </p:cNvSpPr>
          <p:nvPr/>
        </p:nvSpPr>
        <p:spPr>
          <a:xfrm>
            <a:off x="8474727" y="4157004"/>
            <a:ext cx="3476969" cy="636636"/>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8265">
              <a:lnSpc>
                <a:spcPct val="97000"/>
              </a:lnSpc>
              <a:spcBef>
                <a:spcPts val="240"/>
              </a:spcBef>
              <a:spcAft>
                <a:spcPts val="0"/>
              </a:spcAft>
            </a:pPr>
            <a:r>
              <a:rPr lang="tr-TR" sz="1300" spc="-10" dirty="0">
                <a:solidFill>
                  <a:srgbClr val="000000"/>
                </a:solidFill>
                <a:effectLst/>
                <a:latin typeface="Calibri" panose="020F0502020204030204" pitchFamily="34" charset="0"/>
                <a:ea typeface="Calibri" panose="020F0502020204030204" pitchFamily="34" charset="0"/>
              </a:rPr>
              <a:t>Tezin/ödevin</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öğrenci</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tarafından</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sisteme ekleyebileceği</a:t>
            </a:r>
            <a:r>
              <a:rPr lang="tr-TR" sz="1300" spc="-70" dirty="0">
                <a:solidFill>
                  <a:srgbClr val="000000"/>
                </a:solidFill>
                <a:effectLst/>
                <a:latin typeface="Calibri" panose="020F0502020204030204" pitchFamily="34" charset="0"/>
                <a:ea typeface="Calibri" panose="020F0502020204030204" pitchFamily="34" charset="0"/>
              </a:rPr>
              <a:t> </a:t>
            </a:r>
            <a:r>
              <a:rPr lang="tr-TR" sz="1300" b="1" spc="-10" dirty="0">
                <a:solidFill>
                  <a:srgbClr val="FF0000"/>
                </a:solidFill>
                <a:effectLst/>
                <a:latin typeface="Calibri" panose="020F0502020204030204" pitchFamily="34" charset="0"/>
                <a:ea typeface="Calibri" panose="020F0502020204030204" pitchFamily="34" charset="0"/>
              </a:rPr>
              <a:t>son</a:t>
            </a:r>
            <a:r>
              <a:rPr lang="tr-TR" sz="1300" b="1"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tarihtir.</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Öğretmen</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bu </a:t>
            </a:r>
            <a:r>
              <a:rPr lang="tr-TR" sz="1300" dirty="0">
                <a:solidFill>
                  <a:srgbClr val="000000"/>
                </a:solidFill>
                <a:effectLst/>
                <a:latin typeface="Calibri" panose="020F0502020204030204" pitchFamily="34" charset="0"/>
                <a:ea typeface="Calibri" panose="020F0502020204030204" pitchFamily="34" charset="0"/>
              </a:rPr>
              <a:t>tarihten sonra da sisteme tez/ödev </a:t>
            </a:r>
            <a:r>
              <a:rPr lang="tr-TR" sz="1300" spc="-10" dirty="0">
                <a:solidFill>
                  <a:srgbClr val="000000"/>
                </a:solidFill>
                <a:effectLst/>
                <a:latin typeface="Calibri" panose="020F0502020204030204" pitchFamily="34" charset="0"/>
                <a:ea typeface="Calibri" panose="020F0502020204030204" pitchFamily="34" charset="0"/>
              </a:rPr>
              <a:t>ekleyebilir.</a:t>
            </a:r>
            <a:endParaRPr lang="tr-TR" sz="1300" dirty="0">
              <a:effectLst/>
              <a:latin typeface="Calibri" panose="020F0502020204030204" pitchFamily="34" charset="0"/>
              <a:ea typeface="Calibri" panose="020F0502020204030204" pitchFamily="34" charset="0"/>
            </a:endParaRPr>
          </a:p>
        </p:txBody>
      </p:sp>
      <p:cxnSp>
        <p:nvCxnSpPr>
          <p:cNvPr id="16" name="Düz Ok Bağlayıcısı 15">
            <a:extLst>
              <a:ext uri="{FF2B5EF4-FFF2-40B4-BE49-F238E27FC236}">
                <a16:creationId xmlns:a16="http://schemas.microsoft.com/office/drawing/2014/main" id="{C86DE43A-4340-42B2-B8A4-AA56CAF4B438}"/>
              </a:ext>
            </a:extLst>
          </p:cNvPr>
          <p:cNvCxnSpPr>
            <a:cxnSpLocks/>
          </p:cNvCxnSpPr>
          <p:nvPr/>
        </p:nvCxnSpPr>
        <p:spPr>
          <a:xfrm flipV="1">
            <a:off x="3436219" y="1856312"/>
            <a:ext cx="0" cy="12333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1019B4FF-2FBB-5D9F-0FDE-6778A61593E8}"/>
              </a:ext>
            </a:extLst>
          </p:cNvPr>
          <p:cNvCxnSpPr>
            <a:cxnSpLocks/>
          </p:cNvCxnSpPr>
          <p:nvPr/>
        </p:nvCxnSpPr>
        <p:spPr>
          <a:xfrm>
            <a:off x="6652662" y="3859890"/>
            <a:ext cx="5252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B54834CC-2600-04A4-B3EB-45DD6FF14A5F}"/>
              </a:ext>
            </a:extLst>
          </p:cNvPr>
          <p:cNvCxnSpPr>
            <a:cxnSpLocks/>
          </p:cNvCxnSpPr>
          <p:nvPr/>
        </p:nvCxnSpPr>
        <p:spPr>
          <a:xfrm>
            <a:off x="7923197" y="4426252"/>
            <a:ext cx="5252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64">
            <a:extLst>
              <a:ext uri="{FF2B5EF4-FFF2-40B4-BE49-F238E27FC236}">
                <a16:creationId xmlns:a16="http://schemas.microsoft.com/office/drawing/2014/main" id="{4E42E16E-48FF-68AC-61DB-43254160399F}"/>
              </a:ext>
            </a:extLst>
          </p:cNvPr>
          <p:cNvSpPr txBox="1">
            <a:spLocks/>
          </p:cNvSpPr>
          <p:nvPr/>
        </p:nvSpPr>
        <p:spPr>
          <a:xfrm>
            <a:off x="1857141" y="5905132"/>
            <a:ext cx="5994400" cy="830580"/>
          </a:xfrm>
          <a:prstGeom prst="rect">
            <a:avLst/>
          </a:prstGeom>
          <a:solidFill>
            <a:schemeClr val="bg1">
              <a:lumMod val="85000"/>
            </a:schemeClr>
          </a:solidFill>
          <a:ln w="19811">
            <a:solidFill>
              <a:srgbClr val="C00000"/>
            </a:solidFill>
            <a:prstDash val="solid"/>
          </a:ln>
        </p:spPr>
        <p:txBody>
          <a:bodyPr wrap="square" lIns="0" tIns="0" rIns="0" bIns="0" rtlCol="0">
            <a:noAutofit/>
          </a:bodyPr>
          <a:lstStyle/>
          <a:p>
            <a:pPr marL="81280" marR="266065">
              <a:lnSpc>
                <a:spcPct val="97000"/>
              </a:lnSpc>
              <a:spcBef>
                <a:spcPts val="200"/>
              </a:spcBef>
              <a:spcAft>
                <a:spcPts val="0"/>
              </a:spcAft>
            </a:pPr>
            <a:r>
              <a:rPr lang="tr-TR" sz="1400" b="1" dirty="0">
                <a:solidFill>
                  <a:srgbClr val="C00000"/>
                </a:solidFill>
                <a:effectLst/>
                <a:latin typeface="Calibri" panose="020F0502020204030204" pitchFamily="34" charset="0"/>
                <a:ea typeface="Calibri" panose="020F0502020204030204" pitchFamily="34" charset="0"/>
              </a:rPr>
              <a:t>‘İsteğe</a:t>
            </a:r>
            <a:r>
              <a:rPr lang="tr-TR" sz="1400" b="1" spc="-60" dirty="0">
                <a:solidFill>
                  <a:srgbClr val="C00000"/>
                </a:solidFill>
                <a:effectLst/>
                <a:latin typeface="Calibri" panose="020F0502020204030204" pitchFamily="34" charset="0"/>
                <a:ea typeface="Calibri" panose="020F0502020204030204" pitchFamily="34" charset="0"/>
              </a:rPr>
              <a:t> </a:t>
            </a:r>
            <a:r>
              <a:rPr lang="tr-TR" sz="1400" b="1" dirty="0">
                <a:solidFill>
                  <a:srgbClr val="C00000"/>
                </a:solidFill>
                <a:effectLst/>
                <a:latin typeface="Calibri" panose="020F0502020204030204" pitchFamily="34" charset="0"/>
                <a:ea typeface="Calibri" panose="020F0502020204030204" pitchFamily="34" charset="0"/>
              </a:rPr>
              <a:t>bağlı</a:t>
            </a:r>
            <a:r>
              <a:rPr lang="tr-TR" sz="1400" b="1" spc="-35" dirty="0">
                <a:solidFill>
                  <a:srgbClr val="C00000"/>
                </a:solidFill>
                <a:effectLst/>
                <a:latin typeface="Calibri" panose="020F0502020204030204" pitchFamily="34" charset="0"/>
                <a:ea typeface="Calibri" panose="020F0502020204030204" pitchFamily="34" charset="0"/>
              </a:rPr>
              <a:t> </a:t>
            </a:r>
            <a:r>
              <a:rPr lang="tr-TR" sz="1400" b="1" dirty="0" err="1">
                <a:solidFill>
                  <a:srgbClr val="C00000"/>
                </a:solidFill>
                <a:effectLst/>
                <a:latin typeface="Calibri" panose="020F0502020204030204" pitchFamily="34" charset="0"/>
                <a:ea typeface="Calibri" panose="020F0502020204030204" pitchFamily="34" charset="0"/>
              </a:rPr>
              <a:t>ayarlar’</a:t>
            </a:r>
            <a:r>
              <a:rPr lang="tr-TR" sz="1400" b="1" dirty="0" err="1">
                <a:solidFill>
                  <a:srgbClr val="000000"/>
                </a:solidFill>
                <a:effectLst/>
                <a:latin typeface="Calibri" panose="020F0502020204030204" pitchFamily="34" charset="0"/>
                <a:ea typeface="Calibri" panose="020F0502020204030204" pitchFamily="34" charset="0"/>
              </a:rPr>
              <a:t>ın</a:t>
            </a:r>
            <a:r>
              <a:rPr lang="tr-TR" sz="1400" b="1" spc="-4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başlığı</a:t>
            </a:r>
            <a:r>
              <a:rPr lang="tr-TR" sz="1400" b="1" spc="-7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sizi</a:t>
            </a:r>
            <a:r>
              <a:rPr lang="tr-TR" sz="1400" b="1" spc="-4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yanıltmamalıdır.</a:t>
            </a:r>
            <a:r>
              <a:rPr lang="tr-TR" sz="1400" b="1" spc="-7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Bu</a:t>
            </a:r>
            <a:r>
              <a:rPr lang="tr-TR" sz="1400" b="1" spc="-15"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ayarların </a:t>
            </a:r>
            <a:r>
              <a:rPr lang="tr-TR" sz="1400" b="1" spc="-20" dirty="0">
                <a:solidFill>
                  <a:srgbClr val="000000"/>
                </a:solidFill>
                <a:effectLst/>
                <a:latin typeface="Calibri" panose="020F0502020204030204" pitchFamily="34" charset="0"/>
                <a:ea typeface="Calibri" panose="020F0502020204030204" pitchFamily="34" charset="0"/>
              </a:rPr>
              <a:t>kesinlikle</a:t>
            </a:r>
            <a:r>
              <a:rPr lang="tr-TR" sz="1400" b="1" spc="-60"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000000"/>
                </a:solidFill>
                <a:effectLst/>
                <a:latin typeface="Calibri" panose="020F0502020204030204" pitchFamily="34" charset="0"/>
                <a:ea typeface="Calibri" panose="020F0502020204030204" pitchFamily="34" charset="0"/>
              </a:rPr>
              <a:t>yapılması</a:t>
            </a:r>
            <a:r>
              <a:rPr lang="tr-TR" sz="1400" b="1" spc="-40"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000000"/>
                </a:solidFill>
                <a:effectLst/>
                <a:latin typeface="Calibri" panose="020F0502020204030204" pitchFamily="34" charset="0"/>
                <a:ea typeface="Calibri" panose="020F0502020204030204" pitchFamily="34" charset="0"/>
              </a:rPr>
              <a:t>gerekmektedir. Ayarları</a:t>
            </a:r>
            <a:r>
              <a:rPr lang="tr-TR" sz="1400" b="1" spc="-70"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000000"/>
                </a:solidFill>
                <a:effectLst/>
                <a:latin typeface="Calibri" panose="020F0502020204030204" pitchFamily="34" charset="0"/>
                <a:ea typeface="Calibri" panose="020F0502020204030204" pitchFamily="34" charset="0"/>
              </a:rPr>
              <a:t>yapmak için</a:t>
            </a:r>
            <a:r>
              <a:rPr lang="tr-TR" sz="1400" b="1" spc="-45"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C00000"/>
                </a:solidFill>
                <a:effectLst/>
                <a:latin typeface="Calibri" panose="020F0502020204030204" pitchFamily="34" charset="0"/>
                <a:ea typeface="Calibri" panose="020F0502020204030204" pitchFamily="34" charset="0"/>
              </a:rPr>
              <a:t>‘İsteğe</a:t>
            </a:r>
            <a:r>
              <a:rPr lang="tr-TR" sz="1400" b="1" spc="-60" dirty="0">
                <a:solidFill>
                  <a:srgbClr val="C00000"/>
                </a:solidFill>
                <a:effectLst/>
                <a:latin typeface="Calibri" panose="020F0502020204030204" pitchFamily="34" charset="0"/>
                <a:ea typeface="Calibri" panose="020F0502020204030204" pitchFamily="34" charset="0"/>
              </a:rPr>
              <a:t> </a:t>
            </a:r>
            <a:r>
              <a:rPr lang="tr-TR" sz="1400" b="1" spc="-20" dirty="0">
                <a:solidFill>
                  <a:srgbClr val="C00000"/>
                </a:solidFill>
                <a:effectLst/>
                <a:latin typeface="Calibri" panose="020F0502020204030204" pitchFamily="34" charset="0"/>
                <a:ea typeface="Calibri" panose="020F0502020204030204" pitchFamily="34" charset="0"/>
              </a:rPr>
              <a:t>bağlı </a:t>
            </a:r>
            <a:r>
              <a:rPr lang="tr-TR" sz="1400" b="1" dirty="0">
                <a:solidFill>
                  <a:srgbClr val="C00000"/>
                </a:solidFill>
                <a:effectLst/>
                <a:latin typeface="Calibri" panose="020F0502020204030204" pitchFamily="34" charset="0"/>
                <a:ea typeface="Calibri" panose="020F0502020204030204" pitchFamily="34" charset="0"/>
              </a:rPr>
              <a:t>ayarlar’ </a:t>
            </a:r>
            <a:r>
              <a:rPr lang="tr-TR" sz="1400" b="1" dirty="0">
                <a:solidFill>
                  <a:srgbClr val="000000"/>
                </a:solidFill>
                <a:effectLst/>
                <a:latin typeface="Calibri" panose="020F0502020204030204" pitchFamily="34" charset="0"/>
                <a:ea typeface="Calibri" panose="020F0502020204030204" pitchFamily="34" charset="0"/>
              </a:rPr>
              <a:t>sekmesine tıklayınız.</a:t>
            </a:r>
            <a:endParaRPr lang="tr-TR" sz="1400" dirty="0">
              <a:effectLst/>
              <a:latin typeface="Calibri" panose="020F0502020204030204" pitchFamily="34" charset="0"/>
              <a:ea typeface="Calibri" panose="020F0502020204030204" pitchFamily="34" charset="0"/>
            </a:endParaRPr>
          </a:p>
        </p:txBody>
      </p:sp>
      <p:sp>
        <p:nvSpPr>
          <p:cNvPr id="26" name="Yıldız: 5 Nokta 25">
            <a:extLst>
              <a:ext uri="{FF2B5EF4-FFF2-40B4-BE49-F238E27FC236}">
                <a16:creationId xmlns:a16="http://schemas.microsoft.com/office/drawing/2014/main" id="{1504E855-DA95-8DDE-CA57-58B7687B9194}"/>
              </a:ext>
            </a:extLst>
          </p:cNvPr>
          <p:cNvSpPr/>
          <p:nvPr/>
        </p:nvSpPr>
        <p:spPr>
          <a:xfrm>
            <a:off x="1144871" y="5905132"/>
            <a:ext cx="712270" cy="57811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Ok Bağlayıcısı 27">
            <a:extLst>
              <a:ext uri="{FF2B5EF4-FFF2-40B4-BE49-F238E27FC236}">
                <a16:creationId xmlns:a16="http://schemas.microsoft.com/office/drawing/2014/main" id="{DB63EF28-66E4-5585-CE4C-B61A8E57D668}"/>
              </a:ext>
            </a:extLst>
          </p:cNvPr>
          <p:cNvCxnSpPr/>
          <p:nvPr/>
        </p:nvCxnSpPr>
        <p:spPr>
          <a:xfrm>
            <a:off x="1857141" y="4985887"/>
            <a:ext cx="7705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64">
            <a:extLst>
              <a:ext uri="{FF2B5EF4-FFF2-40B4-BE49-F238E27FC236}">
                <a16:creationId xmlns:a16="http://schemas.microsoft.com/office/drawing/2014/main" id="{A741C657-F487-9FA0-8BDC-54806614FB88}"/>
              </a:ext>
            </a:extLst>
          </p:cNvPr>
          <p:cNvSpPr txBox="1">
            <a:spLocks/>
          </p:cNvSpPr>
          <p:nvPr/>
        </p:nvSpPr>
        <p:spPr>
          <a:xfrm>
            <a:off x="2637912" y="4392845"/>
            <a:ext cx="2463475" cy="1409000"/>
          </a:xfrm>
          <a:prstGeom prst="rect">
            <a:avLst/>
          </a:prstGeom>
          <a:solidFill>
            <a:schemeClr val="bg1">
              <a:lumMod val="85000"/>
            </a:schemeClr>
          </a:solidFill>
          <a:ln w="19811">
            <a:solidFill>
              <a:srgbClr val="C00000"/>
            </a:solidFill>
            <a:prstDash val="solid"/>
          </a:ln>
        </p:spPr>
        <p:txBody>
          <a:bodyPr wrap="square" lIns="0" tIns="0" rIns="0" bIns="0" rtlCol="0">
            <a:noAutofit/>
          </a:bodyPr>
          <a:lstStyle/>
          <a:p>
            <a:pPr marL="81280" marR="266065">
              <a:lnSpc>
                <a:spcPct val="97000"/>
              </a:lnSpc>
              <a:spcBef>
                <a:spcPts val="200"/>
              </a:spcBef>
              <a:spcAft>
                <a:spcPts val="0"/>
              </a:spcAft>
            </a:pPr>
            <a:r>
              <a:rPr lang="tr-TR" sz="1200" b="1" dirty="0">
                <a:solidFill>
                  <a:srgbClr val="FF0000"/>
                </a:solidFill>
                <a:latin typeface="Calibri" panose="020F0502020204030204" pitchFamily="34" charset="0"/>
                <a:ea typeface="Calibri" panose="020F0502020204030204" pitchFamily="34" charset="0"/>
              </a:rPr>
              <a:t>‘Gönderilen ödevleri </a:t>
            </a:r>
            <a:r>
              <a:rPr lang="tr-TR" sz="1200" b="1" dirty="0" err="1">
                <a:solidFill>
                  <a:srgbClr val="FF0000"/>
                </a:solidFill>
                <a:latin typeface="Calibri" panose="020F0502020204030204" pitchFamily="34" charset="0"/>
                <a:ea typeface="Calibri" panose="020F0502020204030204" pitchFamily="34" charset="0"/>
              </a:rPr>
              <a:t>depolama’</a:t>
            </a:r>
            <a:r>
              <a:rPr lang="tr-TR" sz="1200" b="1" dirty="0" err="1">
                <a:solidFill>
                  <a:srgbClr val="000000"/>
                </a:solidFill>
                <a:latin typeface="Calibri" panose="020F0502020204030204" pitchFamily="34" charset="0"/>
                <a:ea typeface="Calibri" panose="020F0502020204030204" pitchFamily="34" charset="0"/>
              </a:rPr>
              <a:t>yı</a:t>
            </a:r>
            <a:r>
              <a:rPr lang="tr-TR" sz="1200" b="1" dirty="0">
                <a:solidFill>
                  <a:srgbClr val="000000"/>
                </a:solidFill>
                <a:latin typeface="Calibri" panose="020F0502020204030204" pitchFamily="34" charset="0"/>
                <a:ea typeface="Calibri" panose="020F0502020204030204" pitchFamily="34" charset="0"/>
              </a:rPr>
              <a:t>  seçiniz. Bu seçenek işaretlenmediği taktirde tez/ödev </a:t>
            </a:r>
            <a:r>
              <a:rPr lang="tr-TR" sz="1200" b="1" dirty="0" err="1">
                <a:solidFill>
                  <a:srgbClr val="000000"/>
                </a:solidFill>
                <a:latin typeface="Calibri" panose="020F0502020204030204" pitchFamily="34" charset="0"/>
                <a:ea typeface="Calibri" panose="020F0502020204030204" pitchFamily="34" charset="0"/>
              </a:rPr>
              <a:t>Turnitin</a:t>
            </a:r>
            <a:r>
              <a:rPr lang="tr-TR" sz="1200" b="1" dirty="0">
                <a:solidFill>
                  <a:srgbClr val="000000"/>
                </a:solidFill>
                <a:latin typeface="Calibri" panose="020F0502020204030204" pitchFamily="34" charset="0"/>
                <a:ea typeface="Calibri" panose="020F0502020204030204" pitchFamily="34" charset="0"/>
              </a:rPr>
              <a:t> ödev deposuna kaydedilecektir. Ödev deposuna kaydedilen tez sisteme tekrar yüklenirse benzerlik oranı %100 </a:t>
            </a:r>
            <a:r>
              <a:rPr lang="tr-TR" sz="1200" b="1" spc="-10" dirty="0">
                <a:effectLst/>
                <a:latin typeface="Calibri" panose="020F0502020204030204" pitchFamily="34" charset="0"/>
                <a:ea typeface="Calibri" panose="020F0502020204030204" pitchFamily="34" charset="0"/>
              </a:rPr>
              <a:t>olacaktır.</a:t>
            </a:r>
            <a:endParaRPr lang="tr-TR" sz="1200" b="1" dirty="0">
              <a:effectLst/>
              <a:latin typeface="Calibri" panose="020F0502020204030204" pitchFamily="34" charset="0"/>
              <a:ea typeface="Calibri" panose="020F0502020204030204" pitchFamily="34" charset="0"/>
            </a:endParaRPr>
          </a:p>
        </p:txBody>
      </p:sp>
      <p:sp>
        <p:nvSpPr>
          <p:cNvPr id="30" name="Şimşek İşareti 29">
            <a:extLst>
              <a:ext uri="{FF2B5EF4-FFF2-40B4-BE49-F238E27FC236}">
                <a16:creationId xmlns:a16="http://schemas.microsoft.com/office/drawing/2014/main" id="{FFB072C1-DF10-9C7C-6F28-0534F76CF800}"/>
              </a:ext>
            </a:extLst>
          </p:cNvPr>
          <p:cNvSpPr/>
          <p:nvPr/>
        </p:nvSpPr>
        <p:spPr>
          <a:xfrm>
            <a:off x="1857141" y="4225752"/>
            <a:ext cx="577516" cy="721893"/>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896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F13786-EF78-81AF-3338-DAF4CD072395}"/>
              </a:ext>
            </a:extLst>
          </p:cNvPr>
          <p:cNvSpPr>
            <a:spLocks noGrp="1"/>
          </p:cNvSpPr>
          <p:nvPr>
            <p:ph type="title"/>
          </p:nvPr>
        </p:nvSpPr>
        <p:spPr>
          <a:xfrm>
            <a:off x="838200" y="365126"/>
            <a:ext cx="10515600" cy="751406"/>
          </a:xfrm>
        </p:spPr>
        <p:txBody>
          <a:bodyPr/>
          <a:lstStyle/>
          <a:p>
            <a:r>
              <a:rPr lang="tr-TR" b="1" dirty="0"/>
              <a:t>5- ÖDEV AYARLARI</a:t>
            </a:r>
            <a:endParaRPr lang="tr-TR" dirty="0"/>
          </a:p>
        </p:txBody>
      </p:sp>
      <p:pic>
        <p:nvPicPr>
          <p:cNvPr id="5" name="İçerik Yer Tutucusu 4">
            <a:extLst>
              <a:ext uri="{FF2B5EF4-FFF2-40B4-BE49-F238E27FC236}">
                <a16:creationId xmlns:a16="http://schemas.microsoft.com/office/drawing/2014/main" id="{0F3F7C3D-7942-4AA7-5BA4-3BB04A1FE9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577" y="1010654"/>
            <a:ext cx="6340490" cy="5328216"/>
          </a:xfrm>
        </p:spPr>
      </p:pic>
      <p:pic>
        <p:nvPicPr>
          <p:cNvPr id="7" name="Resim 6">
            <a:extLst>
              <a:ext uri="{FF2B5EF4-FFF2-40B4-BE49-F238E27FC236}">
                <a16:creationId xmlns:a16="http://schemas.microsoft.com/office/drawing/2014/main" id="{5DA7C681-B870-859E-5B7E-D7BB64CEF6D5}"/>
              </a:ext>
            </a:extLst>
          </p:cNvPr>
          <p:cNvPicPr>
            <a:picLocks noChangeAspect="1"/>
          </p:cNvPicPr>
          <p:nvPr/>
        </p:nvPicPr>
        <p:blipFill>
          <a:blip r:embed="rId3">
            <a:extLst>
              <a:ext uri="{28A0092B-C50C-407E-A947-70E740481C1C}">
                <a14:useLocalDpi xmlns:a14="http://schemas.microsoft.com/office/drawing/2010/main" val="0"/>
              </a:ext>
            </a:extLst>
          </a:blip>
          <a:srcRect r="2750"/>
          <a:stretch/>
        </p:blipFill>
        <p:spPr>
          <a:xfrm>
            <a:off x="5411156" y="2455657"/>
            <a:ext cx="6880305" cy="973343"/>
          </a:xfrm>
          <a:prstGeom prst="rect">
            <a:avLst/>
          </a:prstGeom>
        </p:spPr>
      </p:pic>
      <p:sp>
        <p:nvSpPr>
          <p:cNvPr id="8" name="Ok: Sağ 7">
            <a:extLst>
              <a:ext uri="{FF2B5EF4-FFF2-40B4-BE49-F238E27FC236}">
                <a16:creationId xmlns:a16="http://schemas.microsoft.com/office/drawing/2014/main" id="{CC172842-D307-A406-DB6F-F1F6EA9852C1}"/>
              </a:ext>
            </a:extLst>
          </p:cNvPr>
          <p:cNvSpPr/>
          <p:nvPr/>
        </p:nvSpPr>
        <p:spPr>
          <a:xfrm>
            <a:off x="3851863" y="2701074"/>
            <a:ext cx="1559293" cy="326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41">
            <a:extLst>
              <a:ext uri="{FF2B5EF4-FFF2-40B4-BE49-F238E27FC236}">
                <a16:creationId xmlns:a16="http://schemas.microsoft.com/office/drawing/2014/main" id="{CE955A46-9A86-33DC-48B8-C91B093A2A51}"/>
              </a:ext>
            </a:extLst>
          </p:cNvPr>
          <p:cNvSpPr txBox="1"/>
          <p:nvPr/>
        </p:nvSpPr>
        <p:spPr>
          <a:xfrm>
            <a:off x="3509687" y="1826958"/>
            <a:ext cx="2775610" cy="751407"/>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b="1" spc="-10" dirty="0">
                <a:solidFill>
                  <a:srgbClr val="FF0000"/>
                </a:solidFill>
                <a:latin typeface="Calibri" panose="020F0502020204030204" pitchFamily="34" charset="0"/>
                <a:ea typeface="Calibri" panose="020F0502020204030204" pitchFamily="34" charset="0"/>
              </a:rPr>
              <a:t>1</a:t>
            </a:r>
            <a:r>
              <a:rPr lang="tr-TR" sz="1600" b="1" spc="-10" dirty="0">
                <a:solidFill>
                  <a:srgbClr val="FF0000"/>
                </a:solidFill>
                <a:effectLst/>
                <a:latin typeface="Calibri" panose="020F0502020204030204" pitchFamily="34" charset="0"/>
                <a:ea typeface="Calibri" panose="020F0502020204030204" pitchFamily="34" charset="0"/>
              </a:rPr>
              <a:t>.</a:t>
            </a:r>
            <a:r>
              <a:rPr lang="tr-TR" sz="1600" b="1" spc="-10" dirty="0">
                <a:solidFill>
                  <a:srgbClr val="FF0000"/>
                </a:solidFill>
                <a:latin typeface="Calibri" panose="020F0502020204030204" pitchFamily="34" charset="0"/>
                <a:ea typeface="Calibri" panose="020F0502020204030204" pitchFamily="34" charset="0"/>
              </a:rPr>
              <a:t> Kutucukta </a:t>
            </a:r>
            <a:r>
              <a:rPr lang="tr-TR" sz="1600" spc="-10" dirty="0">
                <a:solidFill>
                  <a:srgbClr val="000000"/>
                </a:solidFill>
                <a:latin typeface="Calibri" panose="020F0502020204030204" pitchFamily="34" charset="0"/>
                <a:ea typeface="Calibri" panose="020F0502020204030204" pitchFamily="34" charset="0"/>
              </a:rPr>
              <a:t>yer alan seçeneğin seçilmesi gerekmektedir.</a:t>
            </a:r>
            <a:endParaRPr lang="tr-TR" sz="1600" dirty="0">
              <a:effectLst/>
              <a:latin typeface="Calibri" panose="020F0502020204030204" pitchFamily="34" charset="0"/>
              <a:ea typeface="Calibri" panose="020F0502020204030204" pitchFamily="34" charset="0"/>
            </a:endParaRPr>
          </a:p>
        </p:txBody>
      </p:sp>
      <p:sp>
        <p:nvSpPr>
          <p:cNvPr id="10" name="Ok: Aşağı 9">
            <a:extLst>
              <a:ext uri="{FF2B5EF4-FFF2-40B4-BE49-F238E27FC236}">
                <a16:creationId xmlns:a16="http://schemas.microsoft.com/office/drawing/2014/main" id="{A0902D24-9407-BDDE-BB78-B12583DC3DA2}"/>
              </a:ext>
            </a:extLst>
          </p:cNvPr>
          <p:cNvSpPr/>
          <p:nvPr/>
        </p:nvSpPr>
        <p:spPr>
          <a:xfrm>
            <a:off x="4360244" y="2578365"/>
            <a:ext cx="300142" cy="2322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ol Sağ Yukarı 10">
            <a:extLst>
              <a:ext uri="{FF2B5EF4-FFF2-40B4-BE49-F238E27FC236}">
                <a16:creationId xmlns:a16="http://schemas.microsoft.com/office/drawing/2014/main" id="{73D9C3F6-7715-7802-BA22-3C18F14F0AE5}"/>
              </a:ext>
            </a:extLst>
          </p:cNvPr>
          <p:cNvSpPr/>
          <p:nvPr/>
        </p:nvSpPr>
        <p:spPr>
          <a:xfrm rot="5400000">
            <a:off x="3205213" y="4418884"/>
            <a:ext cx="1029903" cy="751407"/>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41">
            <a:extLst>
              <a:ext uri="{FF2B5EF4-FFF2-40B4-BE49-F238E27FC236}">
                <a16:creationId xmlns:a16="http://schemas.microsoft.com/office/drawing/2014/main" id="{C86DD6EC-97CF-AD84-BBEC-3F8916209BFA}"/>
              </a:ext>
            </a:extLst>
          </p:cNvPr>
          <p:cNvSpPr txBox="1"/>
          <p:nvPr/>
        </p:nvSpPr>
        <p:spPr>
          <a:xfrm>
            <a:off x="4360244" y="4508231"/>
            <a:ext cx="2775610" cy="872291"/>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Üç seçeneğinde seçili olduğundan emin olunması gerekmektedir. </a:t>
            </a:r>
            <a:endParaRPr lang="tr-T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411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4D126A-E2DB-29BD-447E-121B790970BC}"/>
              </a:ext>
            </a:extLst>
          </p:cNvPr>
          <p:cNvSpPr>
            <a:spLocks noGrp="1"/>
          </p:cNvSpPr>
          <p:nvPr>
            <p:ph type="title"/>
          </p:nvPr>
        </p:nvSpPr>
        <p:spPr/>
        <p:txBody>
          <a:bodyPr/>
          <a:lstStyle/>
          <a:p>
            <a:r>
              <a:rPr lang="tr-TR" b="1" dirty="0"/>
              <a:t>6- ÖDEV YÜKLEME</a:t>
            </a:r>
          </a:p>
        </p:txBody>
      </p:sp>
      <p:pic>
        <p:nvPicPr>
          <p:cNvPr id="9" name="İçerik Yer Tutucusu 8">
            <a:extLst>
              <a:ext uri="{FF2B5EF4-FFF2-40B4-BE49-F238E27FC236}">
                <a16:creationId xmlns:a16="http://schemas.microsoft.com/office/drawing/2014/main" id="{F42BD970-4FE7-46AC-B1CC-CEFA338CFB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085563"/>
            <a:ext cx="10515600" cy="1831462"/>
          </a:xfrm>
        </p:spPr>
      </p:pic>
      <p:pic>
        <p:nvPicPr>
          <p:cNvPr id="11" name="Resim 10">
            <a:extLst>
              <a:ext uri="{FF2B5EF4-FFF2-40B4-BE49-F238E27FC236}">
                <a16:creationId xmlns:a16="http://schemas.microsoft.com/office/drawing/2014/main" id="{CB7356E1-DBD2-B1E0-5059-90163EB6E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2054"/>
            <a:ext cx="12192000" cy="1552177"/>
          </a:xfrm>
          <a:prstGeom prst="rect">
            <a:avLst/>
          </a:prstGeom>
        </p:spPr>
      </p:pic>
      <p:sp>
        <p:nvSpPr>
          <p:cNvPr id="12" name="Textbox 41">
            <a:extLst>
              <a:ext uri="{FF2B5EF4-FFF2-40B4-BE49-F238E27FC236}">
                <a16:creationId xmlns:a16="http://schemas.microsoft.com/office/drawing/2014/main" id="{DDA78723-460E-FBC0-E75D-D30F8BAAC041}"/>
              </a:ext>
            </a:extLst>
          </p:cNvPr>
          <p:cNvSpPr txBox="1"/>
          <p:nvPr/>
        </p:nvSpPr>
        <p:spPr>
          <a:xfrm>
            <a:off x="2558338" y="1971012"/>
            <a:ext cx="2775610" cy="872291"/>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Ödev ayarlarını kaydettikten sonra oluşturduğunuz sınıfı seçmeniz gerekmektedir.</a:t>
            </a:r>
            <a:endParaRPr lang="tr-TR" sz="1600" dirty="0">
              <a:effectLst/>
              <a:latin typeface="Calibri" panose="020F0502020204030204" pitchFamily="34" charset="0"/>
              <a:ea typeface="Calibri" panose="020F0502020204030204" pitchFamily="34" charset="0"/>
            </a:endParaRPr>
          </a:p>
        </p:txBody>
      </p:sp>
      <p:cxnSp>
        <p:nvCxnSpPr>
          <p:cNvPr id="14" name="Bağlayıcı: Dirsek 13">
            <a:extLst>
              <a:ext uri="{FF2B5EF4-FFF2-40B4-BE49-F238E27FC236}">
                <a16:creationId xmlns:a16="http://schemas.microsoft.com/office/drawing/2014/main" id="{C4716DA4-3272-8B02-299C-40DBE869D0CB}"/>
              </a:ext>
            </a:extLst>
          </p:cNvPr>
          <p:cNvCxnSpPr>
            <a:cxnSpLocks/>
          </p:cNvCxnSpPr>
          <p:nvPr/>
        </p:nvCxnSpPr>
        <p:spPr>
          <a:xfrm rot="5400000">
            <a:off x="3782447" y="2635869"/>
            <a:ext cx="585697" cy="1050543"/>
          </a:xfrm>
          <a:prstGeom prst="bentConnector2">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41">
            <a:extLst>
              <a:ext uri="{FF2B5EF4-FFF2-40B4-BE49-F238E27FC236}">
                <a16:creationId xmlns:a16="http://schemas.microsoft.com/office/drawing/2014/main" id="{B130DC18-CFA1-5120-F178-CE9F6B510E8C}"/>
              </a:ext>
            </a:extLst>
          </p:cNvPr>
          <p:cNvSpPr txBox="1"/>
          <p:nvPr/>
        </p:nvSpPr>
        <p:spPr>
          <a:xfrm>
            <a:off x="6933115" y="5447992"/>
            <a:ext cx="2775610" cy="1266573"/>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latin typeface="Calibri" panose="020F0502020204030204" pitchFamily="34" charset="0"/>
                <a:ea typeface="Calibri" panose="020F0502020204030204" pitchFamily="34" charset="0"/>
              </a:rPr>
              <a:t>Sınıfın içerisinde ayarlanan ödevleri göndermek </a:t>
            </a:r>
            <a:r>
              <a:rPr lang="tr-TR" sz="1600" spc="-10" dirty="0">
                <a:solidFill>
                  <a:srgbClr val="FF0000"/>
                </a:solidFill>
                <a:latin typeface="Calibri" panose="020F0502020204030204" pitchFamily="34" charset="0"/>
                <a:ea typeface="Calibri" panose="020F0502020204030204" pitchFamily="34" charset="0"/>
              </a:rPr>
              <a:t>için ‘daha fazla işlem’ </a:t>
            </a:r>
            <a:r>
              <a:rPr lang="tr-TR" sz="1600" spc="-10" dirty="0">
                <a:solidFill>
                  <a:srgbClr val="000000"/>
                </a:solidFill>
                <a:latin typeface="Calibri" panose="020F0502020204030204" pitchFamily="34" charset="0"/>
                <a:ea typeface="Calibri" panose="020F0502020204030204" pitchFamily="34" charset="0"/>
              </a:rPr>
              <a:t>seçeneğinden </a:t>
            </a:r>
            <a:r>
              <a:rPr lang="tr-TR" sz="1600" spc="-10" dirty="0">
                <a:solidFill>
                  <a:srgbClr val="FF0000"/>
                </a:solidFill>
                <a:latin typeface="Calibri" panose="020F0502020204030204" pitchFamily="34" charset="0"/>
                <a:ea typeface="Calibri" panose="020F0502020204030204" pitchFamily="34" charset="0"/>
              </a:rPr>
              <a:t>‘Gönder’ </a:t>
            </a:r>
            <a:r>
              <a:rPr lang="tr-TR" sz="1600" spc="-10" dirty="0">
                <a:solidFill>
                  <a:srgbClr val="000000"/>
                </a:solidFill>
                <a:latin typeface="Calibri" panose="020F0502020204030204" pitchFamily="34" charset="0"/>
                <a:ea typeface="Calibri" panose="020F0502020204030204" pitchFamily="34" charset="0"/>
              </a:rPr>
              <a:t>e tıklayınız. </a:t>
            </a:r>
            <a:endParaRPr lang="tr-TR" sz="1600" dirty="0">
              <a:effectLst/>
              <a:latin typeface="Calibri" panose="020F0502020204030204" pitchFamily="34" charset="0"/>
              <a:ea typeface="Calibri" panose="020F0502020204030204" pitchFamily="34" charset="0"/>
            </a:endParaRPr>
          </a:p>
        </p:txBody>
      </p:sp>
      <p:sp>
        <p:nvSpPr>
          <p:cNvPr id="18" name="Oval 17">
            <a:extLst>
              <a:ext uri="{FF2B5EF4-FFF2-40B4-BE49-F238E27FC236}">
                <a16:creationId xmlns:a16="http://schemas.microsoft.com/office/drawing/2014/main" id="{D2F1AB57-DCA7-E684-696D-A7393F02E14B}"/>
              </a:ext>
            </a:extLst>
          </p:cNvPr>
          <p:cNvSpPr/>
          <p:nvPr/>
        </p:nvSpPr>
        <p:spPr>
          <a:xfrm>
            <a:off x="9547411" y="3867723"/>
            <a:ext cx="1719853" cy="126657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cxnSp>
        <p:nvCxnSpPr>
          <p:cNvPr id="20" name="Düz Ok Bağlayıcısı 19">
            <a:extLst>
              <a:ext uri="{FF2B5EF4-FFF2-40B4-BE49-F238E27FC236}">
                <a16:creationId xmlns:a16="http://schemas.microsoft.com/office/drawing/2014/main" id="{561187F5-990A-1D6F-0097-A5D5BE8DEB63}"/>
              </a:ext>
            </a:extLst>
          </p:cNvPr>
          <p:cNvCxnSpPr>
            <a:cxnSpLocks/>
          </p:cNvCxnSpPr>
          <p:nvPr/>
        </p:nvCxnSpPr>
        <p:spPr>
          <a:xfrm flipV="1">
            <a:off x="9094667" y="4455198"/>
            <a:ext cx="865121" cy="1028547"/>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5468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49B9A4-AB04-CA19-58F7-6B250E68F208}"/>
              </a:ext>
            </a:extLst>
          </p:cNvPr>
          <p:cNvSpPr>
            <a:spLocks noGrp="1"/>
          </p:cNvSpPr>
          <p:nvPr>
            <p:ph type="title"/>
          </p:nvPr>
        </p:nvSpPr>
        <p:spPr/>
        <p:txBody>
          <a:bodyPr/>
          <a:lstStyle/>
          <a:p>
            <a:r>
              <a:rPr lang="tr-TR" b="1" dirty="0"/>
              <a:t>6- ÖDEV YÜKLEME</a:t>
            </a:r>
            <a:endParaRPr lang="tr-TR" dirty="0"/>
          </a:p>
        </p:txBody>
      </p:sp>
      <p:pic>
        <p:nvPicPr>
          <p:cNvPr id="5" name="İçerik Yer Tutucusu 4">
            <a:extLst>
              <a:ext uri="{FF2B5EF4-FFF2-40B4-BE49-F238E27FC236}">
                <a16:creationId xmlns:a16="http://schemas.microsoft.com/office/drawing/2014/main" id="{AB6440EE-3528-7571-B47C-A0F71A79A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986" y="1445691"/>
            <a:ext cx="5237319" cy="4903488"/>
          </a:xfrm>
        </p:spPr>
      </p:pic>
      <p:sp>
        <p:nvSpPr>
          <p:cNvPr id="6" name="Textbox 121">
            <a:extLst>
              <a:ext uri="{FF2B5EF4-FFF2-40B4-BE49-F238E27FC236}">
                <a16:creationId xmlns:a16="http://schemas.microsoft.com/office/drawing/2014/main" id="{5AF07B2B-BECD-89EA-F332-E3BF1EF493BB}"/>
              </a:ext>
            </a:extLst>
          </p:cNvPr>
          <p:cNvSpPr txBox="1">
            <a:spLocks/>
          </p:cNvSpPr>
          <p:nvPr/>
        </p:nvSpPr>
        <p:spPr>
          <a:xfrm>
            <a:off x="4771614" y="4262232"/>
            <a:ext cx="3117327" cy="64643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lnSpc>
                <a:spcPct val="97000"/>
              </a:lnSpc>
              <a:spcBef>
                <a:spcPts val="220"/>
              </a:spcBef>
              <a:spcAft>
                <a:spcPts val="0"/>
              </a:spcAft>
            </a:pPr>
            <a:r>
              <a:rPr lang="tr-TR" sz="1600" dirty="0">
                <a:solidFill>
                  <a:srgbClr val="000000"/>
                </a:solidFill>
                <a:effectLst/>
                <a:latin typeface="Calibri" panose="020F0502020204030204" pitchFamily="34" charset="0"/>
                <a:ea typeface="Calibri" panose="020F0502020204030204" pitchFamily="34" charset="0"/>
              </a:rPr>
              <a:t>Bu</a:t>
            </a:r>
            <a:r>
              <a:rPr lang="tr-TR" sz="1600" spc="-105"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alandan</a:t>
            </a:r>
            <a:r>
              <a:rPr lang="tr-TR" sz="1600" spc="-100"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yükleyeceğiniz</a:t>
            </a:r>
            <a:r>
              <a:rPr lang="tr-TR" sz="1600" spc="-105"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tezi/ödevi </a:t>
            </a:r>
            <a:r>
              <a:rPr lang="tr-TR" sz="1600" spc="-10" dirty="0">
                <a:solidFill>
                  <a:srgbClr val="000000"/>
                </a:solidFill>
                <a:effectLst/>
                <a:latin typeface="Calibri" panose="020F0502020204030204" pitchFamily="34" charset="0"/>
                <a:ea typeface="Calibri" panose="020F0502020204030204" pitchFamily="34" charset="0"/>
              </a:rPr>
              <a:t>seçiniz</a:t>
            </a:r>
            <a:endParaRPr lang="tr-TR" sz="1600" dirty="0">
              <a:effectLst/>
              <a:latin typeface="Calibri" panose="020F0502020204030204" pitchFamily="34" charset="0"/>
              <a:ea typeface="Calibri" panose="020F0502020204030204" pitchFamily="34" charset="0"/>
            </a:endParaRPr>
          </a:p>
        </p:txBody>
      </p:sp>
      <p:cxnSp>
        <p:nvCxnSpPr>
          <p:cNvPr id="8" name="Düz Ok Bağlayıcısı 7">
            <a:extLst>
              <a:ext uri="{FF2B5EF4-FFF2-40B4-BE49-F238E27FC236}">
                <a16:creationId xmlns:a16="http://schemas.microsoft.com/office/drawing/2014/main" id="{BCB87F28-FD09-3FBE-172D-5BF6D3ECA58E}"/>
              </a:ext>
            </a:extLst>
          </p:cNvPr>
          <p:cNvCxnSpPr>
            <a:endCxn id="6" idx="1"/>
          </p:cNvCxnSpPr>
          <p:nvPr/>
        </p:nvCxnSpPr>
        <p:spPr>
          <a:xfrm>
            <a:off x="1981200" y="4554071"/>
            <a:ext cx="2790414" cy="31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20">
            <a:extLst>
              <a:ext uri="{FF2B5EF4-FFF2-40B4-BE49-F238E27FC236}">
                <a16:creationId xmlns:a16="http://schemas.microsoft.com/office/drawing/2014/main" id="{4A67B604-1306-0E0D-E4D0-55E60C7CC7BF}"/>
              </a:ext>
            </a:extLst>
          </p:cNvPr>
          <p:cNvSpPr txBox="1">
            <a:spLocks/>
          </p:cNvSpPr>
          <p:nvPr/>
        </p:nvSpPr>
        <p:spPr>
          <a:xfrm>
            <a:off x="4287520" y="3244532"/>
            <a:ext cx="1898127" cy="36893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175"/>
              </a:spcBef>
              <a:spcAft>
                <a:spcPts val="0"/>
              </a:spcAft>
            </a:pPr>
            <a:r>
              <a:rPr lang="tr-TR" sz="1600" spc="-20" dirty="0">
                <a:solidFill>
                  <a:srgbClr val="000000"/>
                </a:solidFill>
                <a:effectLst/>
                <a:latin typeface="Calibri" panose="020F0502020204030204" pitchFamily="34" charset="0"/>
                <a:ea typeface="Calibri" panose="020F0502020204030204" pitchFamily="34" charset="0"/>
              </a:rPr>
              <a:t>Tez/Ödev</a:t>
            </a:r>
            <a:r>
              <a:rPr lang="tr-TR" sz="1600" spc="-125" dirty="0">
                <a:solidFill>
                  <a:srgbClr val="000000"/>
                </a:solidFill>
                <a:effectLst/>
                <a:latin typeface="Calibri" panose="020F0502020204030204" pitchFamily="34" charset="0"/>
                <a:ea typeface="Calibri" panose="020F0502020204030204" pitchFamily="34" charset="0"/>
              </a:rPr>
              <a:t> </a:t>
            </a:r>
            <a:r>
              <a:rPr lang="tr-TR" sz="1600" spc="-20" dirty="0">
                <a:solidFill>
                  <a:srgbClr val="000000"/>
                </a:solidFill>
                <a:effectLst/>
                <a:latin typeface="Calibri" panose="020F0502020204030204" pitchFamily="34" charset="0"/>
                <a:ea typeface="Calibri" panose="020F0502020204030204" pitchFamily="34" charset="0"/>
              </a:rPr>
              <a:t>adını</a:t>
            </a:r>
            <a:r>
              <a:rPr lang="tr-TR" sz="1600" spc="-65" dirty="0">
                <a:solidFill>
                  <a:srgbClr val="000000"/>
                </a:solidFill>
                <a:effectLst/>
                <a:latin typeface="Calibri" panose="020F0502020204030204" pitchFamily="34" charset="0"/>
                <a:ea typeface="Calibri" panose="020F0502020204030204" pitchFamily="34" charset="0"/>
              </a:rPr>
              <a:t> </a:t>
            </a:r>
            <a:r>
              <a:rPr lang="tr-TR" sz="1600" spc="-20" dirty="0">
                <a:solidFill>
                  <a:srgbClr val="000000"/>
                </a:solidFill>
                <a:effectLst/>
                <a:latin typeface="Calibri" panose="020F0502020204030204" pitchFamily="34" charset="0"/>
                <a:ea typeface="Calibri" panose="020F0502020204030204" pitchFamily="34" charset="0"/>
              </a:rPr>
              <a:t>giriniz</a:t>
            </a:r>
            <a:endParaRPr lang="tr-TR" sz="16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77AFD73A-D85E-CB90-11B0-BB26F08AE243}"/>
              </a:ext>
            </a:extLst>
          </p:cNvPr>
          <p:cNvCxnSpPr>
            <a:endCxn id="9" idx="1"/>
          </p:cNvCxnSpPr>
          <p:nvPr/>
        </p:nvCxnSpPr>
        <p:spPr>
          <a:xfrm>
            <a:off x="2832847" y="3343835"/>
            <a:ext cx="1454673" cy="8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k: Sol Sağ Yukarı 11">
            <a:extLst>
              <a:ext uri="{FF2B5EF4-FFF2-40B4-BE49-F238E27FC236}">
                <a16:creationId xmlns:a16="http://schemas.microsoft.com/office/drawing/2014/main" id="{F57E6B7B-AE4E-0620-9A33-725A3BC06714}"/>
              </a:ext>
            </a:extLst>
          </p:cNvPr>
          <p:cNvSpPr/>
          <p:nvPr/>
        </p:nvSpPr>
        <p:spPr>
          <a:xfrm rot="5400000">
            <a:off x="3200400" y="2115671"/>
            <a:ext cx="1021976" cy="824753"/>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Textbox 121">
            <a:extLst>
              <a:ext uri="{FF2B5EF4-FFF2-40B4-BE49-F238E27FC236}">
                <a16:creationId xmlns:a16="http://schemas.microsoft.com/office/drawing/2014/main" id="{D4ED8F29-8617-B74F-9FA4-34BE00173ACE}"/>
              </a:ext>
            </a:extLst>
          </p:cNvPr>
          <p:cNvSpPr txBox="1">
            <a:spLocks/>
          </p:cNvSpPr>
          <p:nvPr/>
        </p:nvSpPr>
        <p:spPr>
          <a:xfrm>
            <a:off x="4323379" y="2347682"/>
            <a:ext cx="3117327" cy="30163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lnSpc>
                <a:spcPct val="97000"/>
              </a:lnSpc>
              <a:spcBef>
                <a:spcPts val="220"/>
              </a:spcBef>
              <a:spcAft>
                <a:spcPts val="0"/>
              </a:spcAft>
            </a:pPr>
            <a:r>
              <a:rPr lang="tr-TR" sz="1600" dirty="0">
                <a:solidFill>
                  <a:srgbClr val="000000"/>
                </a:solidFill>
                <a:effectLst/>
                <a:latin typeface="Calibri" panose="020F0502020204030204" pitchFamily="34" charset="0"/>
                <a:ea typeface="Calibri" panose="020F0502020204030204" pitchFamily="34" charset="0"/>
              </a:rPr>
              <a:t>Bu</a:t>
            </a:r>
            <a:r>
              <a:rPr lang="tr-TR" sz="1600" spc="-105"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alanda kayıtlı öğrencinizi seçiniz</a:t>
            </a:r>
            <a:endParaRPr lang="tr-TR" sz="1600" dirty="0">
              <a:effectLst/>
              <a:latin typeface="Calibri" panose="020F0502020204030204" pitchFamily="34" charset="0"/>
              <a:ea typeface="Calibri" panose="020F0502020204030204" pitchFamily="34" charset="0"/>
            </a:endParaRPr>
          </a:p>
        </p:txBody>
      </p:sp>
      <p:sp>
        <p:nvSpPr>
          <p:cNvPr id="14" name="Textbox 120">
            <a:extLst>
              <a:ext uri="{FF2B5EF4-FFF2-40B4-BE49-F238E27FC236}">
                <a16:creationId xmlns:a16="http://schemas.microsoft.com/office/drawing/2014/main" id="{33C914BF-4D2C-3A21-1773-394C08E431E8}"/>
              </a:ext>
            </a:extLst>
          </p:cNvPr>
          <p:cNvSpPr txBox="1">
            <a:spLocks/>
          </p:cNvSpPr>
          <p:nvPr/>
        </p:nvSpPr>
        <p:spPr>
          <a:xfrm>
            <a:off x="1924124" y="6141851"/>
            <a:ext cx="2298252" cy="533699"/>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175"/>
              </a:spcBef>
              <a:spcAft>
                <a:spcPts val="0"/>
              </a:spcAft>
            </a:pPr>
            <a:r>
              <a:rPr lang="tr-TR" sz="1600" spc="-20" dirty="0">
                <a:solidFill>
                  <a:srgbClr val="000000"/>
                </a:solidFill>
                <a:latin typeface="Calibri" panose="020F0502020204030204" pitchFamily="34" charset="0"/>
                <a:ea typeface="Calibri" panose="020F0502020204030204" pitchFamily="34" charset="0"/>
              </a:rPr>
              <a:t>İlgili dosyayı seçtikten sonra </a:t>
            </a:r>
            <a:r>
              <a:rPr lang="tr-TR" sz="1600" spc="-20" dirty="0">
                <a:solidFill>
                  <a:srgbClr val="FF0000"/>
                </a:solidFill>
                <a:latin typeface="Calibri" panose="020F0502020204030204" pitchFamily="34" charset="0"/>
                <a:ea typeface="Calibri" panose="020F0502020204030204" pitchFamily="34" charset="0"/>
              </a:rPr>
              <a:t>‘yükle’ </a:t>
            </a:r>
            <a:r>
              <a:rPr lang="tr-TR" sz="1600" spc="-20" dirty="0">
                <a:solidFill>
                  <a:srgbClr val="000000"/>
                </a:solidFill>
                <a:latin typeface="Calibri" panose="020F0502020204030204" pitchFamily="34" charset="0"/>
                <a:ea typeface="Calibri" panose="020F0502020204030204" pitchFamily="34" charset="0"/>
              </a:rPr>
              <a:t>ye tıklayınız. </a:t>
            </a:r>
            <a:endParaRPr lang="tr-TR" sz="1600" dirty="0">
              <a:effectLst/>
              <a:latin typeface="Calibri" panose="020F0502020204030204" pitchFamily="34" charset="0"/>
              <a:ea typeface="Calibri" panose="020F0502020204030204" pitchFamily="34" charset="0"/>
            </a:endParaRPr>
          </a:p>
        </p:txBody>
      </p:sp>
      <p:cxnSp>
        <p:nvCxnSpPr>
          <p:cNvPr id="16" name="Düz Ok Bağlayıcısı 15">
            <a:extLst>
              <a:ext uri="{FF2B5EF4-FFF2-40B4-BE49-F238E27FC236}">
                <a16:creationId xmlns:a16="http://schemas.microsoft.com/office/drawing/2014/main" id="{C388D945-4B3E-C3C6-3458-7F76694ED4CA}"/>
              </a:ext>
            </a:extLst>
          </p:cNvPr>
          <p:cNvCxnSpPr>
            <a:endCxn id="14" idx="1"/>
          </p:cNvCxnSpPr>
          <p:nvPr/>
        </p:nvCxnSpPr>
        <p:spPr>
          <a:xfrm>
            <a:off x="838200" y="6141851"/>
            <a:ext cx="1085924" cy="2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15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049635-FAF9-EF8D-A27B-6BC286C51EE6}"/>
              </a:ext>
            </a:extLst>
          </p:cNvPr>
          <p:cNvSpPr>
            <a:spLocks noGrp="1"/>
          </p:cNvSpPr>
          <p:nvPr>
            <p:ph type="title"/>
          </p:nvPr>
        </p:nvSpPr>
        <p:spPr/>
        <p:txBody>
          <a:bodyPr/>
          <a:lstStyle/>
          <a:p>
            <a:r>
              <a:rPr lang="tr-TR" b="1" dirty="0"/>
              <a:t>6- ÖDEV YÜKLEME</a:t>
            </a:r>
            <a:endParaRPr lang="tr-TR" dirty="0"/>
          </a:p>
        </p:txBody>
      </p:sp>
      <p:pic>
        <p:nvPicPr>
          <p:cNvPr id="8" name="İçerik Yer Tutucusu 7">
            <a:extLst>
              <a:ext uri="{FF2B5EF4-FFF2-40B4-BE49-F238E27FC236}">
                <a16:creationId xmlns:a16="http://schemas.microsoft.com/office/drawing/2014/main" id="{11526E1C-165B-E6A5-570F-5D002846E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03" y="1377390"/>
            <a:ext cx="6427497" cy="5234974"/>
          </a:xfrm>
        </p:spPr>
      </p:pic>
      <p:sp>
        <p:nvSpPr>
          <p:cNvPr id="4" name="Textbox 41">
            <a:extLst>
              <a:ext uri="{FF2B5EF4-FFF2-40B4-BE49-F238E27FC236}">
                <a16:creationId xmlns:a16="http://schemas.microsoft.com/office/drawing/2014/main" id="{A49DB1E0-3E3E-6A34-38A4-EB118BC9E91C}"/>
              </a:ext>
            </a:extLst>
          </p:cNvPr>
          <p:cNvSpPr txBox="1"/>
          <p:nvPr/>
        </p:nvSpPr>
        <p:spPr>
          <a:xfrm>
            <a:off x="7641895" y="5504208"/>
            <a:ext cx="2775610" cy="988667"/>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Yüklediğiniz dosyanın ön izlemesinde bir sorun yok ise, </a:t>
            </a:r>
            <a:r>
              <a:rPr lang="tr-TR" sz="1600" spc="-10" dirty="0">
                <a:solidFill>
                  <a:srgbClr val="FF0000"/>
                </a:solidFill>
                <a:effectLst/>
                <a:latin typeface="Calibri" panose="020F0502020204030204" pitchFamily="34" charset="0"/>
                <a:ea typeface="Calibri" panose="020F0502020204030204" pitchFamily="34" charset="0"/>
              </a:rPr>
              <a:t>‘onayla’ </a:t>
            </a:r>
            <a:r>
              <a:rPr lang="tr-TR" sz="1600" spc="-10" dirty="0">
                <a:solidFill>
                  <a:srgbClr val="000000"/>
                </a:solidFill>
                <a:effectLst/>
                <a:latin typeface="Calibri" panose="020F0502020204030204" pitchFamily="34" charset="0"/>
                <a:ea typeface="Calibri" panose="020F0502020204030204" pitchFamily="34" charset="0"/>
              </a:rPr>
              <a:t>seçeneğine tıklayınız.</a:t>
            </a:r>
            <a:endParaRPr lang="tr-TR" sz="1600" dirty="0">
              <a:effectLst/>
              <a:latin typeface="Calibri" panose="020F0502020204030204" pitchFamily="34" charset="0"/>
              <a:ea typeface="Calibri" panose="020F0502020204030204" pitchFamily="34" charset="0"/>
            </a:endParaRPr>
          </a:p>
        </p:txBody>
      </p:sp>
      <p:cxnSp>
        <p:nvCxnSpPr>
          <p:cNvPr id="10" name="Düz Ok Bağlayıcısı 9">
            <a:extLst>
              <a:ext uri="{FF2B5EF4-FFF2-40B4-BE49-F238E27FC236}">
                <a16:creationId xmlns:a16="http://schemas.microsoft.com/office/drawing/2014/main" id="{05CA21BA-0FD6-89CF-6394-3CD7E1EF15BB}"/>
              </a:ext>
            </a:extLst>
          </p:cNvPr>
          <p:cNvCxnSpPr>
            <a:endCxn id="4" idx="1"/>
          </p:cNvCxnSpPr>
          <p:nvPr/>
        </p:nvCxnSpPr>
        <p:spPr>
          <a:xfrm flipV="1">
            <a:off x="905435" y="5998542"/>
            <a:ext cx="6736460" cy="393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93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128046-4229-377D-E0F1-E98BB32F86CB}"/>
              </a:ext>
            </a:extLst>
          </p:cNvPr>
          <p:cNvSpPr>
            <a:spLocks noGrp="1"/>
          </p:cNvSpPr>
          <p:nvPr>
            <p:ph type="title"/>
          </p:nvPr>
        </p:nvSpPr>
        <p:spPr/>
        <p:txBody>
          <a:bodyPr/>
          <a:lstStyle/>
          <a:p>
            <a:r>
              <a:rPr lang="tr-TR" b="1" dirty="0"/>
              <a:t>7- Eşleşmeleri/Benzerlik Oranlarını Görüntüleme</a:t>
            </a:r>
          </a:p>
        </p:txBody>
      </p:sp>
      <p:pic>
        <p:nvPicPr>
          <p:cNvPr id="5" name="İçerik Yer Tutucusu 4">
            <a:extLst>
              <a:ext uri="{FF2B5EF4-FFF2-40B4-BE49-F238E27FC236}">
                <a16:creationId xmlns:a16="http://schemas.microsoft.com/office/drawing/2014/main" id="{355EF232-54E4-DE54-89DE-B882103488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15140"/>
            <a:ext cx="10515600" cy="2651084"/>
          </a:xfrm>
        </p:spPr>
      </p:pic>
      <p:sp>
        <p:nvSpPr>
          <p:cNvPr id="7" name="Graphic 136">
            <a:extLst>
              <a:ext uri="{FF2B5EF4-FFF2-40B4-BE49-F238E27FC236}">
                <a16:creationId xmlns:a16="http://schemas.microsoft.com/office/drawing/2014/main" id="{84AC5B29-17E1-5ADB-EBDD-32ED621EA501}"/>
              </a:ext>
            </a:extLst>
          </p:cNvPr>
          <p:cNvSpPr/>
          <p:nvPr/>
        </p:nvSpPr>
        <p:spPr>
          <a:xfrm>
            <a:off x="1506127" y="4590676"/>
            <a:ext cx="8928735" cy="1569085"/>
          </a:xfrm>
          <a:custGeom>
            <a:avLst/>
            <a:gdLst/>
            <a:ahLst/>
            <a:cxnLst/>
            <a:rect l="l" t="t" r="r" b="b"/>
            <a:pathLst>
              <a:path w="8928735" h="1569720">
                <a:moveTo>
                  <a:pt x="8928735" y="0"/>
                </a:moveTo>
                <a:lnTo>
                  <a:pt x="0" y="0"/>
                </a:lnTo>
                <a:lnTo>
                  <a:pt x="0" y="1569719"/>
                </a:lnTo>
                <a:lnTo>
                  <a:pt x="8928735" y="1569719"/>
                </a:lnTo>
                <a:lnTo>
                  <a:pt x="8928735" y="0"/>
                </a:lnTo>
                <a:close/>
              </a:path>
            </a:pathLst>
          </a:custGeom>
          <a:solidFill>
            <a:schemeClr val="bg1">
              <a:lumMod val="85000"/>
            </a:schemeClr>
          </a:solidFill>
          <a:ln>
            <a:solidFill>
              <a:srgbClr val="FF0000"/>
            </a:solidFill>
          </a:ln>
        </p:spPr>
        <p:txBody>
          <a:bodyPr wrap="square" lIns="0" tIns="0" rIns="0" bIns="0" rtlCol="0">
            <a:prstTxWarp prst="textNoShape">
              <a:avLst/>
            </a:prstTxWarp>
            <a:noAutofit/>
          </a:bodyPr>
          <a:lstStyle/>
          <a:p>
            <a:pPr marL="342900" lvl="0" indent="-342900">
              <a:lnSpc>
                <a:spcPts val="1935"/>
              </a:lnSpc>
              <a:spcBef>
                <a:spcPts val="5"/>
              </a:spcBef>
              <a:spcAft>
                <a:spcPts val="0"/>
              </a:spcAft>
              <a:buSzPts val="1600"/>
              <a:buFont typeface="Arial MT"/>
              <a:buChar char="•"/>
              <a:tabLst>
                <a:tab pos="485140" algn="l"/>
              </a:tabLst>
            </a:pPr>
            <a:r>
              <a:rPr lang="tr-TR" sz="1800" spc="-30" dirty="0">
                <a:effectLst/>
                <a:latin typeface="Calibri" panose="020F0502020204030204" pitchFamily="34" charset="0"/>
                <a:ea typeface="Arial MT"/>
                <a:cs typeface="Arial MT"/>
              </a:rPr>
              <a:t>Yüklediğiniz</a:t>
            </a:r>
            <a:r>
              <a:rPr lang="tr-TR" sz="1800" spc="-4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tezin</a:t>
            </a:r>
            <a:r>
              <a:rPr lang="tr-TR" sz="1800" spc="-10" dirty="0">
                <a:effectLst/>
                <a:latin typeface="Calibri" panose="020F0502020204030204" pitchFamily="34" charset="0"/>
                <a:ea typeface="Arial MT"/>
                <a:cs typeface="Arial MT"/>
              </a:rPr>
              <a:t> </a:t>
            </a:r>
            <a:r>
              <a:rPr lang="tr-TR" sz="1800" spc="-30" dirty="0">
                <a:solidFill>
                  <a:srgbClr val="C00000"/>
                </a:solidFill>
                <a:effectLst/>
                <a:latin typeface="Calibri" panose="020F0502020204030204" pitchFamily="34" charset="0"/>
                <a:ea typeface="Arial MT"/>
                <a:cs typeface="Arial MT"/>
              </a:rPr>
              <a:t>‘Benzerlik</a:t>
            </a:r>
            <a:r>
              <a:rPr lang="tr-TR" sz="1800" spc="50" dirty="0">
                <a:solidFill>
                  <a:srgbClr val="C00000"/>
                </a:solidFill>
                <a:effectLst/>
                <a:latin typeface="Calibri" panose="020F0502020204030204" pitchFamily="34" charset="0"/>
                <a:ea typeface="Arial MT"/>
                <a:cs typeface="Arial MT"/>
              </a:rPr>
              <a:t> </a:t>
            </a:r>
            <a:r>
              <a:rPr lang="tr-TR" sz="1800" spc="-30" dirty="0">
                <a:solidFill>
                  <a:srgbClr val="C00000"/>
                </a:solidFill>
                <a:effectLst/>
                <a:latin typeface="Calibri" panose="020F0502020204030204" pitchFamily="34" charset="0"/>
                <a:ea typeface="Arial MT"/>
                <a:cs typeface="Arial MT"/>
              </a:rPr>
              <a:t>Oranı’</a:t>
            </a:r>
            <a:r>
              <a:rPr lang="tr-TR" sz="1800" spc="5" dirty="0">
                <a:solidFill>
                  <a:srgbClr val="C00000"/>
                </a:solidFill>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ilk</a:t>
            </a:r>
            <a:r>
              <a:rPr lang="tr-TR" sz="1800" spc="-20"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başta</a:t>
            </a:r>
            <a:r>
              <a:rPr lang="tr-TR" sz="1800" spc="-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görünmeyecektir.</a:t>
            </a:r>
            <a:r>
              <a:rPr lang="tr-TR" sz="1800" spc="4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Benzerlik</a:t>
            </a:r>
            <a:r>
              <a:rPr lang="tr-TR" sz="1800" spc="20"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yüzdesi</a:t>
            </a:r>
            <a:r>
              <a:rPr lang="tr-TR" sz="1800" spc="20"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tarama</a:t>
            </a:r>
            <a:r>
              <a:rPr lang="tr-TR" sz="1800" spc="-2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işlemi</a:t>
            </a:r>
            <a:r>
              <a:rPr lang="tr-TR" dirty="0">
                <a:latin typeface="Calibri" panose="020F0502020204030204" pitchFamily="34" charset="0"/>
                <a:ea typeface="Arial MT"/>
                <a:cs typeface="Arial MT"/>
              </a:rPr>
              <a:t> </a:t>
            </a:r>
            <a:r>
              <a:rPr lang="tr-TR" sz="1800" spc="-10" dirty="0">
                <a:effectLst/>
                <a:latin typeface="Calibri" panose="020F0502020204030204" pitchFamily="34" charset="0"/>
                <a:ea typeface="Calibri" panose="020F0502020204030204" pitchFamily="34" charset="0"/>
              </a:rPr>
              <a:t>tamamlandığında</a:t>
            </a:r>
            <a:r>
              <a:rPr lang="tr-TR" sz="1800" spc="-7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aktif</a:t>
            </a:r>
            <a:r>
              <a:rPr lang="tr-TR" sz="1800" spc="-7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hale</a:t>
            </a:r>
            <a:r>
              <a:rPr lang="tr-TR" sz="1800" spc="-5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gelecektir.</a:t>
            </a:r>
            <a:r>
              <a:rPr lang="tr-TR" sz="1800" spc="-2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İşlemin</a:t>
            </a:r>
            <a:r>
              <a:rPr lang="tr-TR" sz="1800" spc="-6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tamamlanıp</a:t>
            </a:r>
            <a:r>
              <a:rPr lang="tr-TR" sz="1800" spc="-6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tamamlanmadığını</a:t>
            </a:r>
            <a:r>
              <a:rPr lang="tr-TR" sz="1800" spc="-8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anlamak</a:t>
            </a:r>
            <a:r>
              <a:rPr lang="tr-TR" sz="1800" spc="-7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için</a:t>
            </a:r>
            <a:r>
              <a:rPr lang="tr-TR" sz="1800" spc="-6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sayfayı </a:t>
            </a:r>
            <a:r>
              <a:rPr lang="tr-TR" sz="1800" dirty="0">
                <a:effectLst/>
                <a:latin typeface="Calibri" panose="020F0502020204030204" pitchFamily="34" charset="0"/>
                <a:ea typeface="Calibri" panose="020F0502020204030204" pitchFamily="34" charset="0"/>
              </a:rPr>
              <a:t>yenileyebilir</a:t>
            </a:r>
            <a:r>
              <a:rPr lang="tr-TR" sz="1800" spc="-3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veya</a:t>
            </a:r>
            <a:r>
              <a:rPr lang="tr-TR" sz="1800" spc="-5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sisteme</a:t>
            </a:r>
            <a:r>
              <a:rPr lang="tr-TR" sz="1800" spc="-5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çıkış</a:t>
            </a:r>
            <a:r>
              <a:rPr lang="tr-TR" sz="1800" spc="-6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a:t>
            </a:r>
            <a:r>
              <a:rPr lang="tr-TR" sz="1800" spc="-4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giriş</a:t>
            </a:r>
            <a:r>
              <a:rPr lang="tr-TR" sz="1800" spc="-7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işlemi</a:t>
            </a:r>
            <a:r>
              <a:rPr lang="tr-TR" sz="1800" spc="-7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yapabilirsiniz.</a:t>
            </a:r>
            <a:r>
              <a:rPr lang="tr-TR" sz="1800" spc="-8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İşlemin</a:t>
            </a:r>
            <a:r>
              <a:rPr lang="tr-TR" sz="1800" spc="-8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tamamlanma</a:t>
            </a:r>
            <a:r>
              <a:rPr lang="tr-TR" sz="1800" spc="-8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süresi</a:t>
            </a:r>
            <a:r>
              <a:rPr lang="tr-TR" sz="1800" spc="-3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tezin büyüklüğüne</a:t>
            </a:r>
            <a:r>
              <a:rPr lang="tr-TR" sz="1800" spc="-2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göre değişmektedir.</a:t>
            </a:r>
          </a:p>
          <a:p>
            <a:pPr marL="342900" lvl="0" indent="-342900">
              <a:lnSpc>
                <a:spcPts val="1935"/>
              </a:lnSpc>
              <a:spcBef>
                <a:spcPts val="5"/>
              </a:spcBef>
              <a:spcAft>
                <a:spcPts val="0"/>
              </a:spcAft>
              <a:buSzPts val="1600"/>
              <a:buFont typeface="Arial MT"/>
              <a:buChar char="•"/>
              <a:tabLst>
                <a:tab pos="485140" algn="l"/>
              </a:tabLst>
            </a:pPr>
            <a:r>
              <a:rPr lang="tr-TR" sz="1800" spc="-10" dirty="0">
                <a:effectLst/>
                <a:latin typeface="Calibri" panose="020F0502020204030204" pitchFamily="34" charset="0"/>
                <a:ea typeface="Calibri" panose="020F0502020204030204" pitchFamily="34" charset="0"/>
              </a:rPr>
              <a:t> Benzerlik</a:t>
            </a:r>
            <a:r>
              <a:rPr lang="tr-TR" sz="1800" spc="-8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Raporunu</a:t>
            </a:r>
            <a:r>
              <a:rPr lang="tr-TR" sz="1800" spc="-8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görüntülemek</a:t>
            </a:r>
            <a:r>
              <a:rPr lang="tr-TR" sz="1800" spc="-8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için</a:t>
            </a:r>
            <a:r>
              <a:rPr lang="tr-TR" sz="1800" spc="-80" dirty="0">
                <a:effectLst/>
                <a:latin typeface="Calibri" panose="020F0502020204030204" pitchFamily="34" charset="0"/>
                <a:ea typeface="Calibri" panose="020F0502020204030204" pitchFamily="34" charset="0"/>
              </a:rPr>
              <a:t> </a:t>
            </a:r>
            <a:r>
              <a:rPr lang="tr-TR" sz="1800" spc="-10" dirty="0">
                <a:solidFill>
                  <a:srgbClr val="C00000"/>
                </a:solidFill>
                <a:effectLst/>
                <a:latin typeface="Calibri" panose="020F0502020204030204" pitchFamily="34" charset="0"/>
                <a:ea typeface="Calibri" panose="020F0502020204030204" pitchFamily="34" charset="0"/>
              </a:rPr>
              <a:t>Benzerlik</a:t>
            </a:r>
            <a:r>
              <a:rPr lang="tr-TR" sz="1800" spc="-60" dirty="0">
                <a:solidFill>
                  <a:srgbClr val="C00000"/>
                </a:solidFill>
                <a:effectLst/>
                <a:latin typeface="Calibri" panose="020F0502020204030204" pitchFamily="34" charset="0"/>
                <a:ea typeface="Calibri" panose="020F0502020204030204" pitchFamily="34" charset="0"/>
              </a:rPr>
              <a:t> </a:t>
            </a:r>
            <a:r>
              <a:rPr lang="tr-TR" sz="1800" spc="-10" dirty="0">
                <a:solidFill>
                  <a:srgbClr val="C00000"/>
                </a:solidFill>
                <a:effectLst/>
                <a:latin typeface="Calibri" panose="020F0502020204030204" pitchFamily="34" charset="0"/>
                <a:ea typeface="Calibri" panose="020F0502020204030204" pitchFamily="34" charset="0"/>
              </a:rPr>
              <a:t>Oranına</a:t>
            </a:r>
            <a:r>
              <a:rPr lang="tr-TR" sz="1800" spc="-85" dirty="0">
                <a:solidFill>
                  <a:srgbClr val="C00000"/>
                </a:solidFill>
                <a:effectLst/>
                <a:latin typeface="Calibri" panose="020F0502020204030204" pitchFamily="34" charset="0"/>
                <a:ea typeface="Calibri" panose="020F0502020204030204" pitchFamily="34" charset="0"/>
              </a:rPr>
              <a:t> </a:t>
            </a:r>
            <a:r>
              <a:rPr lang="tr-TR" sz="1800" spc="-10" dirty="0">
                <a:solidFill>
                  <a:srgbClr val="C00000"/>
                </a:solidFill>
                <a:effectLst/>
                <a:latin typeface="Calibri" panose="020F0502020204030204" pitchFamily="34" charset="0"/>
                <a:ea typeface="Calibri" panose="020F0502020204030204" pitchFamily="34" charset="0"/>
              </a:rPr>
              <a:t>(%)</a:t>
            </a:r>
            <a:r>
              <a:rPr lang="tr-TR" sz="1800" spc="35" dirty="0">
                <a:solidFill>
                  <a:srgbClr val="C00000"/>
                </a:solidFill>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tıklayınız</a:t>
            </a:r>
            <a:endParaRPr lang="tr-TR" dirty="0"/>
          </a:p>
        </p:txBody>
      </p:sp>
      <p:cxnSp>
        <p:nvCxnSpPr>
          <p:cNvPr id="9" name="Düz Ok Bağlayıcısı 8">
            <a:extLst>
              <a:ext uri="{FF2B5EF4-FFF2-40B4-BE49-F238E27FC236}">
                <a16:creationId xmlns:a16="http://schemas.microsoft.com/office/drawing/2014/main" id="{D5551FF5-DB36-B581-38C8-FDDBE431B03D}"/>
              </a:ext>
            </a:extLst>
          </p:cNvPr>
          <p:cNvCxnSpPr/>
          <p:nvPr/>
        </p:nvCxnSpPr>
        <p:spPr>
          <a:xfrm flipV="1">
            <a:off x="7611035" y="3935506"/>
            <a:ext cx="0" cy="6551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07D984-C51B-CB23-3E56-DF3D5FF30921}"/>
              </a:ext>
            </a:extLst>
          </p:cNvPr>
          <p:cNvSpPr/>
          <p:nvPr/>
        </p:nvSpPr>
        <p:spPr>
          <a:xfrm>
            <a:off x="7216588" y="3505200"/>
            <a:ext cx="797859" cy="6633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45740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E7F8F9-C429-6616-5A3B-7987AA377F6B}"/>
              </a:ext>
            </a:extLst>
          </p:cNvPr>
          <p:cNvSpPr>
            <a:spLocks noGrp="1"/>
          </p:cNvSpPr>
          <p:nvPr>
            <p:ph type="title"/>
          </p:nvPr>
        </p:nvSpPr>
        <p:spPr/>
        <p:txBody>
          <a:bodyPr/>
          <a:lstStyle/>
          <a:p>
            <a:r>
              <a:rPr lang="tr-TR" b="1" dirty="0"/>
              <a:t>7- Eşleşmeleri/Benzerlik Oranlarını Görüntüleme</a:t>
            </a:r>
            <a:endParaRPr lang="tr-TR" dirty="0"/>
          </a:p>
        </p:txBody>
      </p:sp>
      <p:pic>
        <p:nvPicPr>
          <p:cNvPr id="5" name="İçerik Yer Tutucusu 4">
            <a:extLst>
              <a:ext uri="{FF2B5EF4-FFF2-40B4-BE49-F238E27FC236}">
                <a16:creationId xmlns:a16="http://schemas.microsoft.com/office/drawing/2014/main" id="{063A9638-78C6-747F-AB5A-6D3537ADB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3" y="1907875"/>
            <a:ext cx="10515600" cy="3042249"/>
          </a:xfrm>
        </p:spPr>
      </p:pic>
      <p:sp>
        <p:nvSpPr>
          <p:cNvPr id="8" name="Textbox 145">
            <a:extLst>
              <a:ext uri="{FF2B5EF4-FFF2-40B4-BE49-F238E27FC236}">
                <a16:creationId xmlns:a16="http://schemas.microsoft.com/office/drawing/2014/main" id="{8B24D0BD-73CA-6C76-24CA-4C95A9207765}"/>
              </a:ext>
            </a:extLst>
          </p:cNvPr>
          <p:cNvSpPr txBox="1">
            <a:spLocks/>
          </p:cNvSpPr>
          <p:nvPr/>
        </p:nvSpPr>
        <p:spPr>
          <a:xfrm>
            <a:off x="8251936" y="3108287"/>
            <a:ext cx="1658620" cy="784860"/>
          </a:xfrm>
          <a:prstGeom prst="rect">
            <a:avLst/>
          </a:prstGeom>
          <a:solidFill>
            <a:srgbClr val="FBEADA"/>
          </a:solidFill>
          <a:ln w="9144">
            <a:solidFill>
              <a:srgbClr val="C00000"/>
            </a:solidFill>
            <a:prstDash val="solid"/>
          </a:ln>
        </p:spPr>
        <p:txBody>
          <a:bodyPr wrap="square" lIns="0" tIns="0" rIns="0" bIns="0" rtlCol="0">
            <a:noAutofit/>
          </a:bodyPr>
          <a:lstStyle/>
          <a:p>
            <a:pPr marL="421640" marR="429895" indent="28575" algn="just">
              <a:lnSpc>
                <a:spcPct val="97000"/>
              </a:lnSpc>
              <a:spcBef>
                <a:spcPts val="235"/>
              </a:spcBef>
              <a:spcAft>
                <a:spcPts val="0"/>
              </a:spcAft>
            </a:pPr>
            <a:r>
              <a:rPr lang="tr-TR" sz="1500" spc="-10">
                <a:solidFill>
                  <a:srgbClr val="C00000"/>
                </a:solidFill>
                <a:effectLst/>
                <a:latin typeface="Calibri" panose="020F0502020204030204" pitchFamily="34" charset="0"/>
                <a:ea typeface="Calibri" panose="020F0502020204030204" pitchFamily="34" charset="0"/>
              </a:rPr>
              <a:t>‘Benzerlik </a:t>
            </a:r>
            <a:r>
              <a:rPr lang="tr-TR" sz="1500" spc="-30">
                <a:solidFill>
                  <a:srgbClr val="C00000"/>
                </a:solidFill>
                <a:effectLst/>
                <a:latin typeface="Calibri" panose="020F0502020204030204" pitchFamily="34" charset="0"/>
                <a:ea typeface="Calibri" panose="020F0502020204030204" pitchFamily="34" charset="0"/>
              </a:rPr>
              <a:t>Yüzdesine’ </a:t>
            </a:r>
            <a:r>
              <a:rPr lang="tr-TR" sz="1500" spc="-10">
                <a:solidFill>
                  <a:srgbClr val="000000"/>
                </a:solidFill>
                <a:effectLst/>
                <a:latin typeface="Calibri" panose="020F0502020204030204" pitchFamily="34" charset="0"/>
                <a:ea typeface="Calibri" panose="020F0502020204030204" pitchFamily="34" charset="0"/>
              </a:rPr>
              <a:t>tıklayınız</a:t>
            </a:r>
            <a:endParaRPr lang="tr-TR" sz="1100">
              <a:effectLst/>
              <a:latin typeface="Calibri" panose="020F0502020204030204" pitchFamily="34" charset="0"/>
              <a:ea typeface="Calibri" panose="020F0502020204030204" pitchFamily="34" charset="0"/>
            </a:endParaRPr>
          </a:p>
        </p:txBody>
      </p:sp>
      <p:cxnSp>
        <p:nvCxnSpPr>
          <p:cNvPr id="10" name="Düz Ok Bağlayıcısı 9">
            <a:extLst>
              <a:ext uri="{FF2B5EF4-FFF2-40B4-BE49-F238E27FC236}">
                <a16:creationId xmlns:a16="http://schemas.microsoft.com/office/drawing/2014/main" id="{F639B72E-4713-71E9-6767-F53AA3E76A64}"/>
              </a:ext>
            </a:extLst>
          </p:cNvPr>
          <p:cNvCxnSpPr>
            <a:stCxn id="8" idx="3"/>
          </p:cNvCxnSpPr>
          <p:nvPr/>
        </p:nvCxnSpPr>
        <p:spPr>
          <a:xfrm flipV="1">
            <a:off x="9910556" y="3056965"/>
            <a:ext cx="981562" cy="443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57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899B6D-563E-5A42-53F3-1D7833BAAEF7}"/>
              </a:ext>
            </a:extLst>
          </p:cNvPr>
          <p:cNvSpPr>
            <a:spLocks noGrp="1"/>
          </p:cNvSpPr>
          <p:nvPr>
            <p:ph type="title"/>
          </p:nvPr>
        </p:nvSpPr>
        <p:spPr/>
        <p:txBody>
          <a:bodyPr/>
          <a:lstStyle/>
          <a:p>
            <a:r>
              <a:rPr lang="tr-TR" b="1" dirty="0"/>
              <a:t>7- Eşleşmeleri/Benzerlik Oranlarını Görüntüleme</a:t>
            </a:r>
            <a:endParaRPr lang="tr-TR" dirty="0"/>
          </a:p>
        </p:txBody>
      </p:sp>
      <p:pic>
        <p:nvPicPr>
          <p:cNvPr id="7" name="İçerik Yer Tutucusu 6">
            <a:extLst>
              <a:ext uri="{FF2B5EF4-FFF2-40B4-BE49-F238E27FC236}">
                <a16:creationId xmlns:a16="http://schemas.microsoft.com/office/drawing/2014/main" id="{08F91A23-8B4E-CCA9-C475-FD9545F871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89" y="1821143"/>
            <a:ext cx="9566857" cy="4351338"/>
          </a:xfrm>
        </p:spPr>
      </p:pic>
      <p:grpSp>
        <p:nvGrpSpPr>
          <p:cNvPr id="4" name="Group 147">
            <a:extLst>
              <a:ext uri="{FF2B5EF4-FFF2-40B4-BE49-F238E27FC236}">
                <a16:creationId xmlns:a16="http://schemas.microsoft.com/office/drawing/2014/main" id="{269848EF-52DB-A393-8629-47E53414EE2E}"/>
              </a:ext>
            </a:extLst>
          </p:cNvPr>
          <p:cNvGrpSpPr>
            <a:grpSpLocks/>
          </p:cNvGrpSpPr>
          <p:nvPr/>
        </p:nvGrpSpPr>
        <p:grpSpPr>
          <a:xfrm>
            <a:off x="9977288" y="1908297"/>
            <a:ext cx="431165" cy="4177029"/>
            <a:chOff x="19050" y="19050"/>
            <a:chExt cx="431165" cy="4177029"/>
          </a:xfrm>
        </p:grpSpPr>
        <p:sp>
          <p:nvSpPr>
            <p:cNvPr id="5" name="Graphic 148">
              <a:extLst>
                <a:ext uri="{FF2B5EF4-FFF2-40B4-BE49-F238E27FC236}">
                  <a16:creationId xmlns:a16="http://schemas.microsoft.com/office/drawing/2014/main" id="{80113DBC-6B65-769D-3967-12B9140AA894}"/>
                </a:ext>
              </a:extLst>
            </p:cNvPr>
            <p:cNvSpPr/>
            <p:nvPr/>
          </p:nvSpPr>
          <p:spPr>
            <a:xfrm>
              <a:off x="19050" y="19050"/>
              <a:ext cx="431165" cy="4177029"/>
            </a:xfrm>
            <a:custGeom>
              <a:avLst/>
              <a:gdLst/>
              <a:ahLst/>
              <a:cxnLst/>
              <a:rect l="l" t="t" r="r" b="b"/>
              <a:pathLst>
                <a:path w="431165" h="4177029">
                  <a:moveTo>
                    <a:pt x="0" y="0"/>
                  </a:moveTo>
                  <a:lnTo>
                    <a:pt x="68072" y="1777"/>
                  </a:lnTo>
                  <a:lnTo>
                    <a:pt x="127253" y="6985"/>
                  </a:lnTo>
                  <a:lnTo>
                    <a:pt x="173863" y="14732"/>
                  </a:lnTo>
                  <a:lnTo>
                    <a:pt x="215519" y="36068"/>
                  </a:lnTo>
                  <a:lnTo>
                    <a:pt x="215519" y="2052320"/>
                  </a:lnTo>
                  <a:lnTo>
                    <a:pt x="226441" y="2063750"/>
                  </a:lnTo>
                  <a:lnTo>
                    <a:pt x="257048" y="2073656"/>
                  </a:lnTo>
                  <a:lnTo>
                    <a:pt x="303657" y="2081403"/>
                  </a:lnTo>
                  <a:lnTo>
                    <a:pt x="362839" y="2086610"/>
                  </a:lnTo>
                  <a:lnTo>
                    <a:pt x="430911" y="2088388"/>
                  </a:lnTo>
                  <a:lnTo>
                    <a:pt x="362839" y="2090166"/>
                  </a:lnTo>
                  <a:lnTo>
                    <a:pt x="303657" y="2095373"/>
                  </a:lnTo>
                  <a:lnTo>
                    <a:pt x="257048" y="2103120"/>
                  </a:lnTo>
                  <a:lnTo>
                    <a:pt x="226441" y="2113026"/>
                  </a:lnTo>
                  <a:lnTo>
                    <a:pt x="215519" y="2124329"/>
                  </a:lnTo>
                  <a:lnTo>
                    <a:pt x="215519" y="4140733"/>
                  </a:lnTo>
                  <a:lnTo>
                    <a:pt x="204470" y="4152112"/>
                  </a:lnTo>
                  <a:lnTo>
                    <a:pt x="173863" y="4161993"/>
                  </a:lnTo>
                  <a:lnTo>
                    <a:pt x="127253" y="4169791"/>
                  </a:lnTo>
                  <a:lnTo>
                    <a:pt x="68072" y="4174896"/>
                  </a:lnTo>
                  <a:lnTo>
                    <a:pt x="0" y="4176737"/>
                  </a:lnTo>
                </a:path>
              </a:pathLst>
            </a:custGeom>
            <a:ln w="38100">
              <a:solidFill>
                <a:srgbClr val="C00000"/>
              </a:solidFill>
              <a:prstDash val="solid"/>
            </a:ln>
          </p:spPr>
          <p:txBody>
            <a:bodyPr wrap="square" lIns="0" tIns="0" rIns="0" bIns="0" rtlCol="0">
              <a:prstTxWarp prst="textNoShape">
                <a:avLst/>
              </a:prstTxWarp>
              <a:noAutofit/>
            </a:bodyPr>
            <a:lstStyle/>
            <a:p>
              <a:endParaRPr lang="tr-TR"/>
            </a:p>
          </p:txBody>
        </p:sp>
      </p:grpSp>
      <p:sp>
        <p:nvSpPr>
          <p:cNvPr id="8" name="Textbox 149">
            <a:extLst>
              <a:ext uri="{FF2B5EF4-FFF2-40B4-BE49-F238E27FC236}">
                <a16:creationId xmlns:a16="http://schemas.microsoft.com/office/drawing/2014/main" id="{6A3CE527-A94F-A43B-DAC6-357FA586FDD2}"/>
              </a:ext>
            </a:extLst>
          </p:cNvPr>
          <p:cNvSpPr txBox="1">
            <a:spLocks/>
          </p:cNvSpPr>
          <p:nvPr/>
        </p:nvSpPr>
        <p:spPr>
          <a:xfrm>
            <a:off x="10542495" y="3604381"/>
            <a:ext cx="1403985" cy="78486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189230" marR="180340" indent="1270" algn="ctr">
              <a:lnSpc>
                <a:spcPct val="97000"/>
              </a:lnSpc>
              <a:spcBef>
                <a:spcPts val="240"/>
              </a:spcBef>
              <a:spcAft>
                <a:spcPts val="0"/>
              </a:spcAft>
            </a:pPr>
            <a:r>
              <a:rPr lang="tr-TR" sz="1500" spc="-10" dirty="0">
                <a:solidFill>
                  <a:srgbClr val="C00000"/>
                </a:solidFill>
                <a:effectLst/>
                <a:latin typeface="Calibri" panose="020F0502020204030204" pitchFamily="34" charset="0"/>
                <a:ea typeface="Calibri" panose="020F0502020204030204" pitchFamily="34" charset="0"/>
              </a:rPr>
              <a:t>‘Eşleşmeleri’ </a:t>
            </a:r>
            <a:r>
              <a:rPr lang="tr-TR" sz="1500" dirty="0">
                <a:solidFill>
                  <a:srgbClr val="000000"/>
                </a:solidFill>
                <a:effectLst/>
                <a:latin typeface="Calibri" panose="020F0502020204030204" pitchFamily="34" charset="0"/>
                <a:ea typeface="Calibri" panose="020F0502020204030204" pitchFamily="34" charset="0"/>
              </a:rPr>
              <a:t>bu alanda </a:t>
            </a:r>
            <a:r>
              <a:rPr lang="tr-TR" sz="1500" spc="-10" dirty="0">
                <a:solidFill>
                  <a:srgbClr val="000000"/>
                </a:solidFill>
                <a:effectLst/>
                <a:latin typeface="Calibri" panose="020F0502020204030204" pitchFamily="34" charset="0"/>
                <a:ea typeface="Calibri" panose="020F0502020204030204" pitchFamily="34" charset="0"/>
              </a:rPr>
              <a:t>görebilirsiniz.</a:t>
            </a:r>
            <a:endParaRPr lang="tr-T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8276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F4267E-F814-E857-7ECC-FD706B92F296}"/>
              </a:ext>
            </a:extLst>
          </p:cNvPr>
          <p:cNvSpPr>
            <a:spLocks noGrp="1"/>
          </p:cNvSpPr>
          <p:nvPr>
            <p:ph type="title"/>
          </p:nvPr>
        </p:nvSpPr>
        <p:spPr>
          <a:xfrm>
            <a:off x="674967" y="315800"/>
            <a:ext cx="10515600" cy="1325563"/>
          </a:xfrm>
        </p:spPr>
        <p:txBody>
          <a:bodyPr>
            <a:normAutofit fontScale="90000"/>
          </a:bodyPr>
          <a:lstStyle/>
          <a:p>
            <a:r>
              <a:rPr lang="tr-TR" b="1" dirty="0"/>
              <a:t>8- Rapor Üzerinde </a:t>
            </a:r>
            <a:r>
              <a:rPr lang="tr-TR" b="1" dirty="0">
                <a:solidFill>
                  <a:srgbClr val="FF0000"/>
                </a:solidFill>
              </a:rPr>
              <a:t>‘Alıntıları’, ‘Kaynakçayı’, ‘Küçük Eşleşmeleri’ </a:t>
            </a:r>
            <a:r>
              <a:rPr lang="tr-TR" b="1" dirty="0"/>
              <a:t>Benzerlik Oranından Çıkarma/Ekleme</a:t>
            </a:r>
          </a:p>
        </p:txBody>
      </p:sp>
      <p:pic>
        <p:nvPicPr>
          <p:cNvPr id="21" name="İçerik Yer Tutucusu 20">
            <a:extLst>
              <a:ext uri="{FF2B5EF4-FFF2-40B4-BE49-F238E27FC236}">
                <a16:creationId xmlns:a16="http://schemas.microsoft.com/office/drawing/2014/main" id="{F8C72240-3596-864B-6774-259CF93269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91823"/>
            <a:ext cx="10285653" cy="4351338"/>
          </a:xfrm>
        </p:spPr>
      </p:pic>
      <p:sp>
        <p:nvSpPr>
          <p:cNvPr id="6" name="Textbox 158">
            <a:extLst>
              <a:ext uri="{FF2B5EF4-FFF2-40B4-BE49-F238E27FC236}">
                <a16:creationId xmlns:a16="http://schemas.microsoft.com/office/drawing/2014/main" id="{FB4F83F3-2549-0FE5-CEEA-75DF690081D7}"/>
              </a:ext>
            </a:extLst>
          </p:cNvPr>
          <p:cNvSpPr txBox="1">
            <a:spLocks/>
          </p:cNvSpPr>
          <p:nvPr/>
        </p:nvSpPr>
        <p:spPr>
          <a:xfrm>
            <a:off x="4587846" y="2236609"/>
            <a:ext cx="2298700" cy="32321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205"/>
              </a:spcBef>
              <a:spcAft>
                <a:spcPts val="0"/>
              </a:spcAft>
            </a:pPr>
            <a:r>
              <a:rPr lang="tr-TR" sz="1500" spc="-10" dirty="0">
                <a:solidFill>
                  <a:srgbClr val="C00000"/>
                </a:solidFill>
                <a:effectLst/>
                <a:latin typeface="Calibri" panose="020F0502020204030204" pitchFamily="34" charset="0"/>
                <a:ea typeface="Calibri" panose="020F0502020204030204" pitchFamily="34" charset="0"/>
              </a:rPr>
              <a:t>‘Filtre</a:t>
            </a:r>
            <a:r>
              <a:rPr lang="tr-TR" sz="1500" spc="-75" dirty="0">
                <a:solidFill>
                  <a:srgbClr val="C00000"/>
                </a:solidFill>
                <a:effectLst/>
                <a:latin typeface="Calibri" panose="020F0502020204030204" pitchFamily="34" charset="0"/>
                <a:ea typeface="Calibri" panose="020F0502020204030204" pitchFamily="34" charset="0"/>
              </a:rPr>
              <a:t> </a:t>
            </a:r>
            <a:r>
              <a:rPr lang="tr-TR" sz="1500" spc="-10" dirty="0">
                <a:solidFill>
                  <a:srgbClr val="C00000"/>
                </a:solidFill>
                <a:effectLst/>
                <a:latin typeface="Calibri" panose="020F0502020204030204" pitchFamily="34" charset="0"/>
                <a:ea typeface="Calibri" panose="020F0502020204030204" pitchFamily="34" charset="0"/>
              </a:rPr>
              <a:t>ve</a:t>
            </a:r>
            <a:r>
              <a:rPr lang="tr-TR" sz="1500" spc="-50" dirty="0">
                <a:solidFill>
                  <a:srgbClr val="C00000"/>
                </a:solidFill>
                <a:effectLst/>
                <a:latin typeface="Calibri" panose="020F0502020204030204" pitchFamily="34" charset="0"/>
                <a:ea typeface="Calibri" panose="020F0502020204030204" pitchFamily="34" charset="0"/>
              </a:rPr>
              <a:t> </a:t>
            </a:r>
            <a:r>
              <a:rPr lang="tr-TR" sz="1500" spc="-10" dirty="0">
                <a:solidFill>
                  <a:srgbClr val="C00000"/>
                </a:solidFill>
                <a:effectLst/>
                <a:latin typeface="Calibri" panose="020F0502020204030204" pitchFamily="34" charset="0"/>
                <a:ea typeface="Calibri" panose="020F0502020204030204" pitchFamily="34" charset="0"/>
              </a:rPr>
              <a:t>ayarlara’</a:t>
            </a:r>
            <a:r>
              <a:rPr lang="tr-TR" sz="1500" spc="-75" dirty="0">
                <a:solidFill>
                  <a:srgbClr val="C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8" name="Düz Ok Bağlayıcısı 7">
            <a:extLst>
              <a:ext uri="{FF2B5EF4-FFF2-40B4-BE49-F238E27FC236}">
                <a16:creationId xmlns:a16="http://schemas.microsoft.com/office/drawing/2014/main" id="{41C06EDA-DC5A-B52F-B5CF-5C59A18EFBF7}"/>
              </a:ext>
            </a:extLst>
          </p:cNvPr>
          <p:cNvCxnSpPr>
            <a:stCxn id="6" idx="3"/>
          </p:cNvCxnSpPr>
          <p:nvPr/>
        </p:nvCxnSpPr>
        <p:spPr>
          <a:xfrm>
            <a:off x="6886546" y="2398217"/>
            <a:ext cx="1047003" cy="59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61">
            <a:extLst>
              <a:ext uri="{FF2B5EF4-FFF2-40B4-BE49-F238E27FC236}">
                <a16:creationId xmlns:a16="http://schemas.microsoft.com/office/drawing/2014/main" id="{60351C55-0907-6EA0-63F4-D84DC3BA7B23}"/>
              </a:ext>
            </a:extLst>
          </p:cNvPr>
          <p:cNvSpPr txBox="1"/>
          <p:nvPr/>
        </p:nvSpPr>
        <p:spPr>
          <a:xfrm>
            <a:off x="6071474" y="3675062"/>
            <a:ext cx="2494915" cy="784860"/>
          </a:xfrm>
          <a:prstGeom prst="rect">
            <a:avLst/>
          </a:prstGeom>
          <a:solidFill>
            <a:schemeClr val="bg1">
              <a:lumMod val="85000"/>
            </a:schemeClr>
          </a:solidFill>
          <a:ln w="9525">
            <a:solidFill>
              <a:srgbClr val="C00000"/>
            </a:solidFill>
            <a:prstDash val="solid"/>
          </a:ln>
        </p:spPr>
        <p:txBody>
          <a:bodyPr wrap="square" lIns="0" tIns="0" rIns="0" bIns="0" rtlCol="0">
            <a:noAutofit/>
          </a:bodyPr>
          <a:lstStyle/>
          <a:p>
            <a:pPr marL="86995">
              <a:lnSpc>
                <a:spcPts val="1815"/>
              </a:lnSpc>
              <a:spcBef>
                <a:spcPts val="215"/>
              </a:spcBef>
              <a:spcAft>
                <a:spcPts val="0"/>
              </a:spcAft>
            </a:pPr>
            <a:r>
              <a:rPr lang="tr-TR" sz="1500" spc="-10" dirty="0">
                <a:solidFill>
                  <a:srgbClr val="000000"/>
                </a:solidFill>
                <a:effectLst/>
                <a:latin typeface="Calibri" panose="020F0502020204030204" pitchFamily="34" charset="0"/>
                <a:ea typeface="Calibri" panose="020F0502020204030204" pitchFamily="34" charset="0"/>
              </a:rPr>
              <a:t>Benzerlik</a:t>
            </a:r>
            <a:r>
              <a:rPr lang="tr-TR" sz="1500" spc="30"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oranından</a:t>
            </a:r>
            <a:r>
              <a:rPr lang="tr-TR" sz="1500" spc="-60"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çıkarmak</a:t>
            </a:r>
            <a:endParaRPr lang="tr-TR" sz="1100" dirty="0">
              <a:effectLst/>
              <a:latin typeface="Calibri" panose="020F0502020204030204" pitchFamily="34" charset="0"/>
              <a:ea typeface="Calibri" panose="020F0502020204030204" pitchFamily="34" charset="0"/>
            </a:endParaRPr>
          </a:p>
          <a:p>
            <a:pPr marL="86995">
              <a:lnSpc>
                <a:spcPts val="1800"/>
              </a:lnSpc>
            </a:pPr>
            <a:r>
              <a:rPr lang="tr-TR" sz="1500" dirty="0">
                <a:solidFill>
                  <a:srgbClr val="000000"/>
                </a:solidFill>
                <a:effectLst/>
                <a:latin typeface="Calibri" panose="020F0502020204030204" pitchFamily="34" charset="0"/>
                <a:ea typeface="Calibri" panose="020F0502020204030204" pitchFamily="34" charset="0"/>
              </a:rPr>
              <a:t>veya</a:t>
            </a:r>
            <a:r>
              <a:rPr lang="tr-TR" sz="1500" spc="-85" dirty="0">
                <a:solidFill>
                  <a:srgbClr val="000000"/>
                </a:solidFill>
                <a:effectLst/>
                <a:latin typeface="Calibri" panose="020F0502020204030204" pitchFamily="34" charset="0"/>
                <a:ea typeface="Calibri" panose="020F0502020204030204" pitchFamily="34" charset="0"/>
              </a:rPr>
              <a:t> </a:t>
            </a:r>
            <a:r>
              <a:rPr lang="tr-TR" sz="1500" dirty="0">
                <a:solidFill>
                  <a:srgbClr val="000000"/>
                </a:solidFill>
                <a:effectLst/>
                <a:latin typeface="Calibri" panose="020F0502020204030204" pitchFamily="34" charset="0"/>
                <a:ea typeface="Calibri" panose="020F0502020204030204" pitchFamily="34" charset="0"/>
              </a:rPr>
              <a:t>orana</a:t>
            </a:r>
            <a:r>
              <a:rPr lang="tr-TR" sz="1500" spc="-75" dirty="0">
                <a:solidFill>
                  <a:srgbClr val="000000"/>
                </a:solidFill>
                <a:effectLst/>
                <a:latin typeface="Calibri" panose="020F0502020204030204" pitchFamily="34" charset="0"/>
                <a:ea typeface="Calibri" panose="020F0502020204030204" pitchFamily="34" charset="0"/>
              </a:rPr>
              <a:t> </a:t>
            </a:r>
            <a:r>
              <a:rPr lang="tr-TR" sz="1500" dirty="0">
                <a:solidFill>
                  <a:srgbClr val="000000"/>
                </a:solidFill>
                <a:effectLst/>
                <a:latin typeface="Calibri" panose="020F0502020204030204" pitchFamily="34" charset="0"/>
                <a:ea typeface="Calibri" panose="020F0502020204030204" pitchFamily="34" charset="0"/>
              </a:rPr>
              <a:t>dahil</a:t>
            </a:r>
            <a:r>
              <a:rPr lang="tr-TR" sz="1500" spc="-70"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etmek</a:t>
            </a:r>
            <a:endParaRPr lang="tr-TR" sz="1100" dirty="0">
              <a:effectLst/>
              <a:latin typeface="Calibri" panose="020F0502020204030204" pitchFamily="34" charset="0"/>
              <a:ea typeface="Calibri" panose="020F0502020204030204" pitchFamily="34" charset="0"/>
            </a:endParaRPr>
          </a:p>
          <a:p>
            <a:pPr marL="86995">
              <a:lnSpc>
                <a:spcPts val="1815"/>
              </a:lnSpc>
            </a:pPr>
            <a:r>
              <a:rPr lang="tr-TR" sz="1500" dirty="0">
                <a:solidFill>
                  <a:srgbClr val="000000"/>
                </a:solidFill>
                <a:effectLst/>
                <a:latin typeface="Calibri" panose="020F0502020204030204" pitchFamily="34" charset="0"/>
                <a:ea typeface="Calibri" panose="020F0502020204030204" pitchFamily="34" charset="0"/>
              </a:rPr>
              <a:t>istediğiniz</a:t>
            </a:r>
            <a:r>
              <a:rPr lang="tr-TR" sz="1500" spc="-80" dirty="0">
                <a:solidFill>
                  <a:srgbClr val="000000"/>
                </a:solidFill>
                <a:effectLst/>
                <a:latin typeface="Calibri" panose="020F0502020204030204" pitchFamily="34" charset="0"/>
                <a:ea typeface="Calibri" panose="020F0502020204030204" pitchFamily="34" charset="0"/>
              </a:rPr>
              <a:t> </a:t>
            </a:r>
            <a:r>
              <a:rPr lang="tr-TR" sz="1500" dirty="0">
                <a:solidFill>
                  <a:srgbClr val="000000"/>
                </a:solidFill>
                <a:effectLst/>
                <a:latin typeface="Calibri" panose="020F0502020204030204" pitchFamily="34" charset="0"/>
                <a:ea typeface="Calibri" panose="020F0502020204030204" pitchFamily="34" charset="0"/>
              </a:rPr>
              <a:t>alanı</a:t>
            </a:r>
            <a:r>
              <a:rPr lang="tr-TR" sz="1500" spc="-65"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seçiniz</a:t>
            </a:r>
            <a:endParaRPr lang="tr-TR" sz="11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5C344C46-3EC5-E8A9-28F3-6D09E74E7A0C}"/>
              </a:ext>
            </a:extLst>
          </p:cNvPr>
          <p:cNvCxnSpPr>
            <a:cxnSpLocks/>
          </p:cNvCxnSpPr>
          <p:nvPr/>
        </p:nvCxnSpPr>
        <p:spPr>
          <a:xfrm flipV="1">
            <a:off x="8552406" y="2160088"/>
            <a:ext cx="1523923" cy="1805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F4900F35-7BA6-A4EC-37E2-815E92C9986E}"/>
              </a:ext>
            </a:extLst>
          </p:cNvPr>
          <p:cNvCxnSpPr>
            <a:cxnSpLocks/>
            <a:stCxn id="9" idx="3"/>
          </p:cNvCxnSpPr>
          <p:nvPr/>
        </p:nvCxnSpPr>
        <p:spPr>
          <a:xfrm flipV="1">
            <a:off x="8566389" y="2384612"/>
            <a:ext cx="1447187" cy="16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01880A87-C3C8-2C91-84D3-254CFCB4BB22}"/>
              </a:ext>
            </a:extLst>
          </p:cNvPr>
          <p:cNvCxnSpPr>
            <a:cxnSpLocks/>
          </p:cNvCxnSpPr>
          <p:nvPr/>
        </p:nvCxnSpPr>
        <p:spPr>
          <a:xfrm flipV="1">
            <a:off x="8155619" y="2843654"/>
            <a:ext cx="273404" cy="87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150">
            <a:extLst>
              <a:ext uri="{FF2B5EF4-FFF2-40B4-BE49-F238E27FC236}">
                <a16:creationId xmlns:a16="http://schemas.microsoft.com/office/drawing/2014/main" id="{9ADD283F-FF15-F72D-6695-C5BB06D45E0B}"/>
              </a:ext>
            </a:extLst>
          </p:cNvPr>
          <p:cNvSpPr txBox="1">
            <a:spLocks/>
          </p:cNvSpPr>
          <p:nvPr/>
        </p:nvSpPr>
        <p:spPr>
          <a:xfrm>
            <a:off x="6522261" y="5269783"/>
            <a:ext cx="2822575" cy="323215"/>
          </a:xfrm>
          <a:prstGeom prst="rect">
            <a:avLst/>
          </a:prstGeom>
          <a:solidFill>
            <a:schemeClr val="bg1">
              <a:lumMod val="85000"/>
            </a:schemeClr>
          </a:solidFill>
          <a:ln w="9398">
            <a:solidFill>
              <a:srgbClr val="C00000"/>
            </a:solidFill>
            <a:prstDash val="solid"/>
          </a:ln>
        </p:spPr>
        <p:txBody>
          <a:bodyPr wrap="square" lIns="0" tIns="0" rIns="0" bIns="0" rtlCol="0">
            <a:noAutofit/>
          </a:bodyPr>
          <a:lstStyle/>
          <a:p>
            <a:pPr marL="86995">
              <a:spcBef>
                <a:spcPts val="220"/>
              </a:spcBef>
              <a:spcAft>
                <a:spcPts val="0"/>
              </a:spcAft>
            </a:pPr>
            <a:r>
              <a:rPr lang="tr-TR" sz="1500" spc="-20" dirty="0">
                <a:solidFill>
                  <a:srgbClr val="FF0000"/>
                </a:solidFill>
                <a:effectLst/>
                <a:latin typeface="Calibri" panose="020F0502020204030204" pitchFamily="34" charset="0"/>
                <a:ea typeface="Calibri" panose="020F0502020204030204" pitchFamily="34" charset="0"/>
              </a:rPr>
              <a:t>‘Değişiklikleri</a:t>
            </a:r>
            <a:r>
              <a:rPr lang="tr-TR" sz="1500" spc="-10" dirty="0">
                <a:solidFill>
                  <a:srgbClr val="FF0000"/>
                </a:solidFill>
                <a:effectLst/>
                <a:latin typeface="Calibri" panose="020F0502020204030204" pitchFamily="34" charset="0"/>
                <a:ea typeface="Calibri" panose="020F0502020204030204" pitchFamily="34" charset="0"/>
              </a:rPr>
              <a:t> </a:t>
            </a:r>
            <a:r>
              <a:rPr lang="tr-TR" sz="1500" spc="-20" dirty="0">
                <a:solidFill>
                  <a:srgbClr val="FF0000"/>
                </a:solidFill>
                <a:effectLst/>
                <a:latin typeface="Calibri" panose="020F0502020204030204" pitchFamily="34" charset="0"/>
                <a:ea typeface="Calibri" panose="020F0502020204030204" pitchFamily="34" charset="0"/>
              </a:rPr>
              <a:t>Uygulaya’</a:t>
            </a:r>
            <a:r>
              <a:rPr lang="tr-TR" sz="1500" spc="-20" dirty="0">
                <a:solidFill>
                  <a:srgbClr val="FF0000"/>
                </a:solidFill>
                <a:latin typeface="Calibri" panose="020F0502020204030204" pitchFamily="34" charset="0"/>
                <a:ea typeface="Calibri" panose="020F0502020204030204" pitchFamily="34" charset="0"/>
              </a:rPr>
              <a:t> </a:t>
            </a:r>
            <a:r>
              <a:rPr lang="tr-TR" sz="1500" spc="-2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30" name="Düz Ok Bağlayıcısı 29">
            <a:extLst>
              <a:ext uri="{FF2B5EF4-FFF2-40B4-BE49-F238E27FC236}">
                <a16:creationId xmlns:a16="http://schemas.microsoft.com/office/drawing/2014/main" id="{EF5DA6AE-1C09-A759-0EB7-5842564753E4}"/>
              </a:ext>
            </a:extLst>
          </p:cNvPr>
          <p:cNvCxnSpPr>
            <a:stCxn id="28" idx="2"/>
          </p:cNvCxnSpPr>
          <p:nvPr/>
        </p:nvCxnSpPr>
        <p:spPr>
          <a:xfrm>
            <a:off x="7933549" y="5592998"/>
            <a:ext cx="891056" cy="31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77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49A439-5435-868C-7909-2D16F5EBEC7F}"/>
              </a:ext>
            </a:extLst>
          </p:cNvPr>
          <p:cNvSpPr>
            <a:spLocks noGrp="1"/>
          </p:cNvSpPr>
          <p:nvPr>
            <p:ph type="title"/>
          </p:nvPr>
        </p:nvSpPr>
        <p:spPr/>
        <p:txBody>
          <a:bodyPr/>
          <a:lstStyle/>
          <a:p>
            <a:r>
              <a:rPr lang="tr-TR" b="1" dirty="0"/>
              <a:t>DİKKAT EDİLMESİ GEREKEN HUSUSLAR</a:t>
            </a:r>
          </a:p>
        </p:txBody>
      </p:sp>
      <p:sp>
        <p:nvSpPr>
          <p:cNvPr id="3" name="İçerik Yer Tutucusu 2">
            <a:extLst>
              <a:ext uri="{FF2B5EF4-FFF2-40B4-BE49-F238E27FC236}">
                <a16:creationId xmlns:a16="http://schemas.microsoft.com/office/drawing/2014/main" id="{47FCCEAD-D234-4CAE-C99B-CF9DAE976AAF}"/>
              </a:ext>
            </a:extLst>
          </p:cNvPr>
          <p:cNvSpPr>
            <a:spLocks noGrp="1"/>
          </p:cNvSpPr>
          <p:nvPr>
            <p:ph idx="1"/>
          </p:nvPr>
        </p:nvSpPr>
        <p:spPr/>
        <p:txBody>
          <a:bodyPr/>
          <a:lstStyle/>
          <a:p>
            <a:pPr marL="0" indent="0" algn="just">
              <a:lnSpc>
                <a:spcPct val="115000"/>
              </a:lnSpc>
              <a:spcAft>
                <a:spcPts val="1000"/>
              </a:spcAft>
              <a:buNone/>
            </a:pPr>
            <a:r>
              <a:rPr lang="tr-TR" sz="1800" b="1" dirty="0">
                <a:effectLst/>
                <a:latin typeface="Calibri" panose="020F0502020204030204" pitchFamily="34" charset="0"/>
                <a:ea typeface="Calibri" panose="020F0502020204030204" pitchFamily="34" charset="0"/>
                <a:cs typeface="Calibri" panose="020F0502020204030204" pitchFamily="34" charset="0"/>
              </a:rPr>
              <a:t>*</a:t>
            </a:r>
            <a:r>
              <a:rPr lang="tr-TR" sz="1800" b="1" dirty="0" err="1">
                <a:effectLst/>
                <a:latin typeface="Calibri" panose="020F0502020204030204" pitchFamily="34" charset="0"/>
                <a:ea typeface="Calibri" panose="020F0502020204030204" pitchFamily="34" charset="0"/>
                <a:cs typeface="Calibri" panose="020F0502020204030204" pitchFamily="34" charset="0"/>
              </a:rPr>
              <a:t>Turnitin’den</a:t>
            </a:r>
            <a:r>
              <a:rPr lang="tr-TR" sz="1800" b="1" dirty="0">
                <a:effectLst/>
                <a:latin typeface="Calibri" panose="020F0502020204030204" pitchFamily="34" charset="0"/>
                <a:ea typeface="Calibri" panose="020F0502020204030204" pitchFamily="34" charset="0"/>
                <a:cs typeface="Calibri" panose="020F0502020204030204" pitchFamily="34" charset="0"/>
              </a:rPr>
              <a:t> gelen aktivasyon maili sonrasında şifrenizi </a:t>
            </a:r>
            <a:r>
              <a:rPr lang="tr-TR" sz="1800" b="1" u="sng" dirty="0">
                <a:effectLst/>
                <a:latin typeface="Calibri" panose="020F0502020204030204" pitchFamily="34" charset="0"/>
                <a:ea typeface="Calibri" panose="020F0502020204030204" pitchFamily="34" charset="0"/>
                <a:cs typeface="Calibri" panose="020F0502020204030204" pitchFamily="34" charset="0"/>
              </a:rPr>
              <a:t>24 saat</a:t>
            </a:r>
            <a:r>
              <a:rPr lang="tr-TR" sz="1800" b="1" dirty="0">
                <a:effectLst/>
                <a:latin typeface="Calibri" panose="020F0502020204030204" pitchFamily="34" charset="0"/>
                <a:ea typeface="Calibri" panose="020F0502020204030204" pitchFamily="34" charset="0"/>
                <a:cs typeface="Calibri" panose="020F0502020204030204" pitchFamily="34" charset="0"/>
              </a:rPr>
              <a:t> içerisinde oluşturunuz. Şifre oluştururken;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tr-TR" sz="1800" b="1" dirty="0">
                <a:latin typeface="Calibri" panose="020F0502020204030204" pitchFamily="34" charset="0"/>
                <a:ea typeface="Calibri" panose="020F0502020204030204" pitchFamily="34" charset="0"/>
                <a:cs typeface="Calibri" panose="020F0502020204030204" pitchFamily="34" charset="0"/>
              </a:rPr>
              <a:t>K</a:t>
            </a:r>
            <a:r>
              <a:rPr lang="tr-TR" sz="1800" b="1" dirty="0">
                <a:effectLst/>
                <a:latin typeface="Calibri" panose="020F0502020204030204" pitchFamily="34" charset="0"/>
                <a:ea typeface="Calibri" panose="020F0502020204030204" pitchFamily="34" charset="0"/>
                <a:cs typeface="Calibri" panose="020F0502020204030204" pitchFamily="34" charset="0"/>
              </a:rPr>
              <a:t>ullanıcı adınız kurumsal mail adresinizdir,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tr-TR" sz="1800" b="1" dirty="0">
                <a:latin typeface="Calibri" panose="020F0502020204030204" pitchFamily="34" charset="0"/>
                <a:ea typeface="Calibri" panose="020F0502020204030204" pitchFamily="34" charset="0"/>
                <a:cs typeface="Calibri" panose="020F0502020204030204" pitchFamily="34" charset="0"/>
              </a:rPr>
              <a:t>S</a:t>
            </a:r>
            <a:r>
              <a:rPr lang="tr-TR" sz="1800" b="1" dirty="0">
                <a:effectLst/>
                <a:latin typeface="Calibri" panose="020F0502020204030204" pitchFamily="34" charset="0"/>
                <a:ea typeface="Calibri" panose="020F0502020204030204" pitchFamily="34" charset="0"/>
                <a:cs typeface="Calibri" panose="020F0502020204030204" pitchFamily="34" charset="0"/>
              </a:rPr>
              <a:t>oy isim doğrulaması için Türkçe karakterler ile soy isminizin ilk harfi büyük olacak şekilde giriş yapınız,</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tr-TR" sz="1800" b="1" dirty="0">
                <a:effectLst/>
                <a:latin typeface="Calibri" panose="020F0502020204030204" pitchFamily="34" charset="0"/>
                <a:ea typeface="Calibri" panose="020F0502020204030204" pitchFamily="34" charset="0"/>
              </a:rPr>
              <a:t>Şifrenizi unutmanız halinde program giriş ekranında yer alan “şifremi unuttum” seçeneğini kullanmanız gerekmektedir,</a:t>
            </a:r>
          </a:p>
          <a:p>
            <a:pPr marL="342900" lvl="0" indent="-342900" algn="just">
              <a:lnSpc>
                <a:spcPct val="115000"/>
              </a:lnSpc>
              <a:spcAft>
                <a:spcPts val="1000"/>
              </a:spcAft>
              <a:buFont typeface="Symbol" panose="05050102010706020507" pitchFamily="18" charset="2"/>
              <a:buChar char=""/>
            </a:pPr>
            <a:r>
              <a:rPr lang="tr-TR" sz="1800" b="1" dirty="0" err="1">
                <a:latin typeface="Calibri" panose="020F0502020204030204" pitchFamily="34" charset="0"/>
                <a:ea typeface="Calibri" panose="020F0502020204030204" pitchFamily="34" charset="0"/>
              </a:rPr>
              <a:t>Turnitin</a:t>
            </a:r>
            <a:r>
              <a:rPr lang="tr-TR" sz="1800" b="1" dirty="0">
                <a:latin typeface="Calibri" panose="020F0502020204030204" pitchFamily="34" charset="0"/>
                <a:ea typeface="Calibri" panose="020F0502020204030204" pitchFamily="34" charset="0"/>
              </a:rPr>
              <a:t> programı kullanırken «Proxy» ayarlarını değiştirmenize gerek yoktur,</a:t>
            </a:r>
          </a:p>
          <a:p>
            <a:pPr marL="342900" lvl="0" indent="-342900" algn="just">
              <a:lnSpc>
                <a:spcPct val="115000"/>
              </a:lnSpc>
              <a:spcAft>
                <a:spcPts val="1000"/>
              </a:spcAft>
              <a:buFont typeface="Symbol" panose="05050102010706020507" pitchFamily="18" charset="2"/>
              <a:buChar char=""/>
            </a:pPr>
            <a:r>
              <a:rPr lang="tr-TR" sz="1800" b="1" dirty="0">
                <a:latin typeface="Calibri" panose="020F0502020204030204" pitchFamily="34" charset="0"/>
                <a:ea typeface="Calibri" panose="020F0502020204030204" pitchFamily="34" charset="0"/>
              </a:rPr>
              <a:t>Dilerseniz dil ayarlarından «İngilizce» olarak kullanabilirsiniz. </a:t>
            </a:r>
          </a:p>
          <a:p>
            <a:pPr marL="342900" lvl="0" indent="-342900" algn="just">
              <a:lnSpc>
                <a:spcPct val="115000"/>
              </a:lnSpc>
              <a:spcAft>
                <a:spcPts val="1000"/>
              </a:spcAft>
              <a:buFont typeface="Symbol" panose="05050102010706020507" pitchFamily="18" charset="2"/>
              <a:buChar char=""/>
            </a:pPr>
            <a:endParaRPr lang="tr-TR" dirty="0"/>
          </a:p>
        </p:txBody>
      </p:sp>
    </p:spTree>
    <p:extLst>
      <p:ext uri="{BB962C8B-B14F-4D97-AF65-F5344CB8AC3E}">
        <p14:creationId xmlns:p14="http://schemas.microsoft.com/office/powerpoint/2010/main" val="328235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FE249E-F073-B915-B9F4-BE694385BC6B}"/>
              </a:ext>
            </a:extLst>
          </p:cNvPr>
          <p:cNvSpPr>
            <a:spLocks noGrp="1"/>
          </p:cNvSpPr>
          <p:nvPr>
            <p:ph type="title"/>
          </p:nvPr>
        </p:nvSpPr>
        <p:spPr/>
        <p:txBody>
          <a:bodyPr/>
          <a:lstStyle/>
          <a:p>
            <a:r>
              <a:rPr lang="tr-TR" b="1" dirty="0"/>
              <a:t>9-Benzerlik Raporunu Bilgisayara PDF Olarak İndirme </a:t>
            </a:r>
          </a:p>
        </p:txBody>
      </p:sp>
      <p:pic>
        <p:nvPicPr>
          <p:cNvPr id="5" name="İçerik Yer Tutucusu 4">
            <a:extLst>
              <a:ext uri="{FF2B5EF4-FFF2-40B4-BE49-F238E27FC236}">
                <a16:creationId xmlns:a16="http://schemas.microsoft.com/office/drawing/2014/main" id="{8A3B06D7-9695-8806-70E6-0D148DD09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082" y="2170664"/>
            <a:ext cx="10515600" cy="3266811"/>
          </a:xfrm>
        </p:spPr>
      </p:pic>
      <p:sp>
        <p:nvSpPr>
          <p:cNvPr id="6" name="Textbox 181">
            <a:extLst>
              <a:ext uri="{FF2B5EF4-FFF2-40B4-BE49-F238E27FC236}">
                <a16:creationId xmlns:a16="http://schemas.microsoft.com/office/drawing/2014/main" id="{B9CC1F6A-E9D8-3613-8E3A-D9D341B83381}"/>
              </a:ext>
            </a:extLst>
          </p:cNvPr>
          <p:cNvSpPr txBox="1">
            <a:spLocks/>
          </p:cNvSpPr>
          <p:nvPr/>
        </p:nvSpPr>
        <p:spPr>
          <a:xfrm>
            <a:off x="8369823" y="3100667"/>
            <a:ext cx="1369060" cy="77208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algn="ctr">
              <a:lnSpc>
                <a:spcPts val="1815"/>
              </a:lnSpc>
              <a:spcBef>
                <a:spcPts val="210"/>
              </a:spcBef>
            </a:pPr>
            <a:r>
              <a:rPr lang="tr-TR" sz="1500" dirty="0">
                <a:solidFill>
                  <a:srgbClr val="C00000"/>
                </a:solidFill>
                <a:effectLst/>
                <a:latin typeface="Calibri" panose="020F0502020204030204" pitchFamily="34" charset="0"/>
                <a:ea typeface="Calibri" panose="020F0502020204030204" pitchFamily="34" charset="0"/>
              </a:rPr>
              <a:t>İlk olarak ‘Ok’</a:t>
            </a:r>
            <a:r>
              <a:rPr lang="tr-TR" sz="1500" spc="-45" dirty="0">
                <a:solidFill>
                  <a:srgbClr val="C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simgesine</a:t>
            </a:r>
            <a:endParaRPr lang="tr-TR" sz="1100" dirty="0">
              <a:effectLst/>
              <a:latin typeface="Calibri" panose="020F0502020204030204" pitchFamily="34" charset="0"/>
              <a:ea typeface="Calibri" panose="020F0502020204030204" pitchFamily="34" charset="0"/>
            </a:endParaRPr>
          </a:p>
          <a:p>
            <a:pPr algn="ctr">
              <a:lnSpc>
                <a:spcPts val="1800"/>
              </a:lnSpc>
            </a:pPr>
            <a:r>
              <a:rPr lang="tr-TR" sz="15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8" name="Düz Ok Bağlayıcısı 7">
            <a:extLst>
              <a:ext uri="{FF2B5EF4-FFF2-40B4-BE49-F238E27FC236}">
                <a16:creationId xmlns:a16="http://schemas.microsoft.com/office/drawing/2014/main" id="{9F9BBE49-7516-979A-DD92-F182C83EBECD}"/>
              </a:ext>
            </a:extLst>
          </p:cNvPr>
          <p:cNvCxnSpPr/>
          <p:nvPr/>
        </p:nvCxnSpPr>
        <p:spPr>
          <a:xfrm flipV="1">
            <a:off x="9753600" y="3272118"/>
            <a:ext cx="824753" cy="224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81">
            <a:extLst>
              <a:ext uri="{FF2B5EF4-FFF2-40B4-BE49-F238E27FC236}">
                <a16:creationId xmlns:a16="http://schemas.microsoft.com/office/drawing/2014/main" id="{8617B201-6348-4819-C59E-EB595AD802F2}"/>
              </a:ext>
            </a:extLst>
          </p:cNvPr>
          <p:cNvSpPr txBox="1">
            <a:spLocks/>
          </p:cNvSpPr>
          <p:nvPr/>
        </p:nvSpPr>
        <p:spPr>
          <a:xfrm>
            <a:off x="1888340" y="3638549"/>
            <a:ext cx="1715472" cy="933451"/>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algn="ctr">
              <a:lnSpc>
                <a:spcPts val="1815"/>
              </a:lnSpc>
              <a:spcBef>
                <a:spcPts val="210"/>
              </a:spcBef>
            </a:pPr>
            <a:r>
              <a:rPr lang="tr-TR" sz="1500" dirty="0">
                <a:solidFill>
                  <a:srgbClr val="C00000"/>
                </a:solidFill>
                <a:effectLst/>
                <a:latin typeface="Calibri" panose="020F0502020204030204" pitchFamily="34" charset="0"/>
                <a:ea typeface="Calibri" panose="020F0502020204030204" pitchFamily="34" charset="0"/>
              </a:rPr>
              <a:t>İkinci olarak ‘Mevcut Görünüm’</a:t>
            </a:r>
            <a:r>
              <a:rPr lang="tr-TR" sz="1500" spc="-45" dirty="0">
                <a:solidFill>
                  <a:srgbClr val="C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seçeneğine</a:t>
            </a:r>
            <a:endParaRPr lang="tr-TR" sz="1100" dirty="0">
              <a:effectLst/>
              <a:latin typeface="Calibri" panose="020F0502020204030204" pitchFamily="34" charset="0"/>
              <a:ea typeface="Calibri" panose="020F0502020204030204" pitchFamily="34" charset="0"/>
            </a:endParaRPr>
          </a:p>
          <a:p>
            <a:pPr algn="ctr">
              <a:lnSpc>
                <a:spcPts val="1800"/>
              </a:lnSpc>
            </a:pPr>
            <a:r>
              <a:rPr lang="tr-TR" sz="15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D6D06702-E6AF-64C7-61E4-DB79C97CE274}"/>
              </a:ext>
            </a:extLst>
          </p:cNvPr>
          <p:cNvCxnSpPr>
            <a:cxnSpLocks/>
            <a:stCxn id="9" idx="3"/>
          </p:cNvCxnSpPr>
          <p:nvPr/>
        </p:nvCxnSpPr>
        <p:spPr>
          <a:xfrm flipV="1">
            <a:off x="3603812" y="3792071"/>
            <a:ext cx="762000" cy="313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4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584D5D-D911-69FD-C480-DD1279516B74}"/>
              </a:ext>
            </a:extLst>
          </p:cNvPr>
          <p:cNvSpPr>
            <a:spLocks noGrp="1"/>
          </p:cNvSpPr>
          <p:nvPr>
            <p:ph type="title"/>
          </p:nvPr>
        </p:nvSpPr>
        <p:spPr>
          <a:xfrm>
            <a:off x="739588" y="705784"/>
            <a:ext cx="10515600" cy="1325563"/>
          </a:xfrm>
        </p:spPr>
        <p:txBody>
          <a:bodyPr/>
          <a:lstStyle/>
          <a:p>
            <a:r>
              <a:rPr lang="tr-TR" sz="4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*ÖNEMLİ</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BBB4DA10-AEFD-7761-4238-5C3596937C14}"/>
              </a:ext>
            </a:extLst>
          </p:cNvPr>
          <p:cNvSpPr>
            <a:spLocks noGrp="1"/>
          </p:cNvSpPr>
          <p:nvPr>
            <p:ph idx="1"/>
          </p:nvPr>
        </p:nvSpPr>
        <p:spPr>
          <a:xfrm>
            <a:off x="838200" y="1709084"/>
            <a:ext cx="10515600" cy="1616822"/>
          </a:xfrm>
        </p:spPr>
        <p:txBody>
          <a:bodyPr>
            <a:normAutofit/>
          </a:bodyPr>
          <a:lstStyle/>
          <a:p>
            <a:pPr marL="0" indent="0" algn="just">
              <a:lnSpc>
                <a:spcPct val="115000"/>
              </a:lnSpc>
              <a:spcAft>
                <a:spcPts val="1000"/>
              </a:spcAft>
              <a:buNone/>
            </a:pPr>
            <a:r>
              <a:rPr lang="tr-TR" sz="1800" b="1" dirty="0">
                <a:effectLst/>
                <a:latin typeface="Calibri" panose="020F0502020204030204" pitchFamily="34" charset="0"/>
                <a:ea typeface="Calibri" panose="020F0502020204030204" pitchFamily="34" charset="0"/>
                <a:cs typeface="Calibri" panose="020F0502020204030204" pitchFamily="34" charset="0"/>
              </a:rPr>
              <a:t>Oluşturulmuş olan sınıfın ayarları yapılmadan(örneğin depolamaya izin vermeniz/depolama seçeneğini kontrol etmemeniz vb.) dokümanın birden fazla yüklenmesi durumunda benzerlik oranı doğal olarak yüksek çıkacaktır. Bu noktada lütfen dokümanı eklediğiniz sınıftan silmeyiniz,  aşağıda gösterilmiş olduğu üzere “kalıcı silme talebini” tarafımıza iletiniz.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14EAB946-2018-20B3-68BC-641502849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6" y="3171100"/>
            <a:ext cx="11672047" cy="3311108"/>
          </a:xfrm>
          <a:prstGeom prst="rect">
            <a:avLst/>
          </a:prstGeom>
        </p:spPr>
      </p:pic>
      <p:sp>
        <p:nvSpPr>
          <p:cNvPr id="6" name="Oval 5">
            <a:extLst>
              <a:ext uri="{FF2B5EF4-FFF2-40B4-BE49-F238E27FC236}">
                <a16:creationId xmlns:a16="http://schemas.microsoft.com/office/drawing/2014/main" id="{A3EA5D31-BF51-B9C2-F6D9-B6B371817C7B}"/>
              </a:ext>
            </a:extLst>
          </p:cNvPr>
          <p:cNvSpPr/>
          <p:nvPr/>
        </p:nvSpPr>
        <p:spPr>
          <a:xfrm>
            <a:off x="8184777" y="5838451"/>
            <a:ext cx="1703294" cy="31376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extLst>
      <p:ext uri="{BB962C8B-B14F-4D97-AF65-F5344CB8AC3E}">
        <p14:creationId xmlns:p14="http://schemas.microsoft.com/office/powerpoint/2010/main" val="55821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D6F095-26EE-ADEB-26E4-2550C572D4A1}"/>
              </a:ext>
            </a:extLst>
          </p:cNvPr>
          <p:cNvSpPr>
            <a:spLocks noGrp="1"/>
          </p:cNvSpPr>
          <p:nvPr>
            <p:ph type="ctrTitle"/>
          </p:nvPr>
        </p:nvSpPr>
        <p:spPr>
          <a:xfrm>
            <a:off x="1523999" y="4161036"/>
            <a:ext cx="9144000" cy="474155"/>
          </a:xfrm>
        </p:spPr>
        <p:txBody>
          <a:bodyPr>
            <a:noAutofit/>
          </a:bodyPr>
          <a:lstStyle/>
          <a:p>
            <a:r>
              <a:rPr lang="tr-TR" sz="3200" b="1" dirty="0"/>
              <a:t>BİLECİK ŞEYH EDEBALİ ÜNİVERSİTESİ</a:t>
            </a:r>
            <a:br>
              <a:rPr lang="tr-TR" sz="3200" b="1" dirty="0"/>
            </a:br>
            <a:r>
              <a:rPr lang="tr-TR" sz="3200" b="1" dirty="0"/>
              <a:t>KÜTÜPHANE VE DOKÜMANTASYON DAİRE BAŞKANLIĞI</a:t>
            </a:r>
          </a:p>
        </p:txBody>
      </p:sp>
      <p:pic>
        <p:nvPicPr>
          <p:cNvPr id="5" name="Resim 4">
            <a:extLst>
              <a:ext uri="{FF2B5EF4-FFF2-40B4-BE49-F238E27FC236}">
                <a16:creationId xmlns:a16="http://schemas.microsoft.com/office/drawing/2014/main" id="{9CB9BAF3-018E-2881-6F7D-A0831ADA9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6" y="1149993"/>
            <a:ext cx="2143125" cy="2143125"/>
          </a:xfrm>
          <a:prstGeom prst="rect">
            <a:avLst/>
          </a:prstGeom>
        </p:spPr>
      </p:pic>
      <p:sp>
        <p:nvSpPr>
          <p:cNvPr id="6" name="Metin kutusu 5">
            <a:extLst>
              <a:ext uri="{FF2B5EF4-FFF2-40B4-BE49-F238E27FC236}">
                <a16:creationId xmlns:a16="http://schemas.microsoft.com/office/drawing/2014/main" id="{17404F9E-53B5-F8DA-5A66-F39E0236EB1C}"/>
              </a:ext>
            </a:extLst>
          </p:cNvPr>
          <p:cNvSpPr txBox="1"/>
          <p:nvPr/>
        </p:nvSpPr>
        <p:spPr>
          <a:xfrm>
            <a:off x="3299059" y="4780007"/>
            <a:ext cx="6097604" cy="1605568"/>
          </a:xfrm>
          <a:prstGeom prst="rect">
            <a:avLst/>
          </a:prstGeom>
          <a:noFill/>
        </p:spPr>
        <p:txBody>
          <a:bodyPr wrap="square">
            <a:spAutoFit/>
          </a:bodyPr>
          <a:lstStyle/>
          <a:p>
            <a:pPr marL="217805" marR="198755" algn="ctr">
              <a:spcBef>
                <a:spcPts val="3320"/>
              </a:spcBef>
              <a:spcAft>
                <a:spcPts val="0"/>
              </a:spcAft>
            </a:pPr>
            <a:r>
              <a:rPr lang="tr-TR" sz="3600" spc="-10" dirty="0">
                <a:effectLst/>
                <a:latin typeface="Calibri" panose="020F0502020204030204" pitchFamily="34" charset="0"/>
                <a:ea typeface="Calibri" panose="020F0502020204030204" pitchFamily="34" charset="0"/>
              </a:rPr>
              <a:t>İletişim</a:t>
            </a:r>
            <a:endParaRPr lang="tr-TR" sz="800" dirty="0">
              <a:effectLst/>
              <a:latin typeface="Calibri" panose="020F0502020204030204" pitchFamily="34" charset="0"/>
              <a:ea typeface="Calibri" panose="020F0502020204030204" pitchFamily="34" charset="0"/>
            </a:endParaRPr>
          </a:p>
          <a:p>
            <a:pPr marL="558165">
              <a:spcBef>
                <a:spcPts val="465"/>
              </a:spcBef>
              <a:spcAft>
                <a:spcPts val="0"/>
              </a:spcAft>
            </a:pPr>
            <a:r>
              <a:rPr lang="tr-TR" dirty="0">
                <a:latin typeface="Calibri" panose="020F0502020204030204" pitchFamily="34" charset="0"/>
                <a:ea typeface="Calibri" panose="020F0502020204030204" pitchFamily="34" charset="0"/>
              </a:rPr>
              <a:t>	Kütüphane ve Dokümantasyon Daire Başkanlığı</a:t>
            </a:r>
          </a:p>
          <a:p>
            <a:pPr marL="558165">
              <a:spcBef>
                <a:spcPts val="185"/>
              </a:spcBef>
              <a:spcAft>
                <a:spcPts val="0"/>
              </a:spcAft>
            </a:pPr>
            <a:r>
              <a:rPr lang="tr-TR" b="1" dirty="0">
                <a:latin typeface="Calibri" panose="020F0502020204030204" pitchFamily="34" charset="0"/>
                <a:ea typeface="Calibri" panose="020F0502020204030204" pitchFamily="34" charset="0"/>
              </a:rPr>
              <a:t>Tel:</a:t>
            </a:r>
            <a:r>
              <a:rPr lang="tr-TR" dirty="0">
                <a:latin typeface="Calibri" panose="020F0502020204030204" pitchFamily="34" charset="0"/>
                <a:ea typeface="Calibri" panose="020F0502020204030204" pitchFamily="34" charset="0"/>
              </a:rPr>
              <a:t> 0228 214 10 61-69</a:t>
            </a:r>
          </a:p>
          <a:p>
            <a:pPr marL="558165">
              <a:spcBef>
                <a:spcPts val="335"/>
              </a:spcBef>
              <a:spcAft>
                <a:spcPts val="0"/>
              </a:spcAft>
            </a:pPr>
            <a:r>
              <a:rPr lang="tr-TR" b="1" dirty="0">
                <a:latin typeface="Calibri" panose="020F0502020204030204" pitchFamily="34" charset="0"/>
                <a:ea typeface="Calibri" panose="020F0502020204030204" pitchFamily="34" charset="0"/>
              </a:rPr>
              <a:t>E-mail:</a:t>
            </a:r>
            <a:r>
              <a:rPr lang="tr-TR" dirty="0">
                <a:latin typeface="Calibri" panose="020F0502020204030204" pitchFamily="34" charset="0"/>
                <a:ea typeface="Calibri" panose="020F0502020204030204" pitchFamily="34" charset="0"/>
              </a:rPr>
              <a:t> kutuphane@bilecik.edu.tr</a:t>
            </a:r>
          </a:p>
        </p:txBody>
      </p:sp>
    </p:spTree>
    <p:extLst>
      <p:ext uri="{BB962C8B-B14F-4D97-AF65-F5344CB8AC3E}">
        <p14:creationId xmlns:p14="http://schemas.microsoft.com/office/powerpoint/2010/main" val="266893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1A773F-19CB-B4D5-CDD6-6D387B7B4E3B}"/>
              </a:ext>
            </a:extLst>
          </p:cNvPr>
          <p:cNvSpPr>
            <a:spLocks noGrp="1"/>
          </p:cNvSpPr>
          <p:nvPr>
            <p:ph type="title"/>
          </p:nvPr>
        </p:nvSpPr>
        <p:spPr>
          <a:xfrm>
            <a:off x="838200" y="365125"/>
            <a:ext cx="10515600" cy="866909"/>
          </a:xfrm>
        </p:spPr>
        <p:txBody>
          <a:bodyPr/>
          <a:lstStyle/>
          <a:p>
            <a:r>
              <a:rPr lang="tr-TR" b="1" dirty="0"/>
              <a:t>1- OTURUM AÇMA</a:t>
            </a:r>
          </a:p>
        </p:txBody>
      </p:sp>
      <p:sp>
        <p:nvSpPr>
          <p:cNvPr id="6" name="Textbox 9">
            <a:extLst>
              <a:ext uri="{FF2B5EF4-FFF2-40B4-BE49-F238E27FC236}">
                <a16:creationId xmlns:a16="http://schemas.microsoft.com/office/drawing/2014/main" id="{15039813-F218-DD06-4DE1-7ED0401CED9D}"/>
              </a:ext>
            </a:extLst>
          </p:cNvPr>
          <p:cNvSpPr txBox="1">
            <a:spLocks/>
          </p:cNvSpPr>
          <p:nvPr/>
        </p:nvSpPr>
        <p:spPr>
          <a:xfrm>
            <a:off x="8229600" y="2995862"/>
            <a:ext cx="3639671" cy="2750514"/>
          </a:xfrm>
          <a:prstGeom prst="rect">
            <a:avLst/>
          </a:prstGeom>
          <a:solidFill>
            <a:schemeClr val="bg2"/>
          </a:solidFill>
          <a:ln w="9144">
            <a:solidFill>
              <a:srgbClr val="C00000"/>
            </a:solidFill>
            <a:prstDash val="solid"/>
          </a:ln>
        </p:spPr>
        <p:txBody>
          <a:bodyPr wrap="square" lIns="0" tIns="0" rIns="0" bIns="0" rtlCol="0">
            <a:noAutofit/>
          </a:bodyPr>
          <a:lstStyle/>
          <a:p>
            <a:pPr marL="342900" marR="1167130" lvl="0" indent="-342900">
              <a:lnSpc>
                <a:spcPct val="97000"/>
              </a:lnSpc>
              <a:spcBef>
                <a:spcPts val="255"/>
              </a:spcBef>
              <a:spcAft>
                <a:spcPts val="0"/>
              </a:spcAft>
              <a:buFont typeface="Arial MT"/>
              <a:buChar char="•"/>
              <a:tabLst>
                <a:tab pos="374015" algn="l"/>
              </a:tabLst>
            </a:pPr>
            <a:r>
              <a:rPr lang="tr-TR" sz="1600" spc="-10" dirty="0">
                <a:solidFill>
                  <a:srgbClr val="0000FF"/>
                </a:solidFill>
                <a:effectLst/>
                <a:latin typeface="Calibri" panose="020F0502020204030204" pitchFamily="34" charset="0"/>
                <a:ea typeface="Arial MT"/>
                <a:cs typeface="Arial MT"/>
                <a:hlinkClick r:id="rId2"/>
              </a:rPr>
              <a:t>https://tr.turnitin.com/</a:t>
            </a:r>
            <a:r>
              <a:rPr lang="tr-TR" sz="1600" spc="-10" dirty="0">
                <a:solidFill>
                  <a:srgbClr val="0000FF"/>
                </a:solidFill>
                <a:effectLst/>
                <a:latin typeface="Calibri" panose="020F0502020204030204" pitchFamily="34" charset="0"/>
                <a:ea typeface="Arial MT"/>
                <a:cs typeface="Arial MT"/>
              </a:rPr>
              <a:t> adresinden </a:t>
            </a:r>
            <a:r>
              <a:rPr lang="tr-TR" sz="1600" spc="0" dirty="0" err="1">
                <a:solidFill>
                  <a:srgbClr val="000000"/>
                </a:solidFill>
                <a:effectLst/>
                <a:latin typeface="Calibri" panose="020F0502020204030204" pitchFamily="34" charset="0"/>
                <a:ea typeface="Arial MT"/>
                <a:cs typeface="Arial MT"/>
              </a:rPr>
              <a:t>Turnitin</a:t>
            </a:r>
            <a:r>
              <a:rPr lang="tr-TR" sz="1600" spc="-90" dirty="0">
                <a:solidFill>
                  <a:srgbClr val="000000"/>
                </a:solidFill>
                <a:effectLst/>
                <a:latin typeface="Calibri" panose="020F0502020204030204" pitchFamily="34" charset="0"/>
                <a:ea typeface="Arial MT"/>
                <a:cs typeface="Arial MT"/>
              </a:rPr>
              <a:t> </a:t>
            </a:r>
            <a:r>
              <a:rPr lang="tr-TR" sz="1600" spc="0" dirty="0">
                <a:solidFill>
                  <a:srgbClr val="000000"/>
                </a:solidFill>
                <a:effectLst/>
                <a:latin typeface="Calibri" panose="020F0502020204030204" pitchFamily="34" charset="0"/>
                <a:ea typeface="Arial MT"/>
                <a:cs typeface="Arial MT"/>
              </a:rPr>
              <a:t>sayfasına </a:t>
            </a:r>
            <a:r>
              <a:rPr lang="tr-TR" sz="1600" spc="-10" dirty="0">
                <a:solidFill>
                  <a:srgbClr val="000000"/>
                </a:solidFill>
                <a:effectLst/>
                <a:latin typeface="Calibri" panose="020F0502020204030204" pitchFamily="34" charset="0"/>
                <a:ea typeface="Arial MT"/>
                <a:cs typeface="Arial MT"/>
              </a:rPr>
              <a:t>gidiniz.</a:t>
            </a:r>
            <a:endParaRPr lang="tr-TR" sz="1600" spc="0" dirty="0">
              <a:effectLst/>
              <a:latin typeface="Calibri" panose="020F0502020204030204" pitchFamily="34" charset="0"/>
              <a:ea typeface="Arial MT"/>
              <a:cs typeface="Arial MT"/>
            </a:endParaRPr>
          </a:p>
          <a:p>
            <a:pPr marL="342900" lvl="0" indent="-342900">
              <a:lnSpc>
                <a:spcPts val="1925"/>
              </a:lnSpc>
              <a:buFont typeface="Arial MT"/>
              <a:buChar char="•"/>
              <a:tabLst>
                <a:tab pos="374015" algn="l"/>
              </a:tabLst>
            </a:pPr>
            <a:r>
              <a:rPr lang="tr-TR" sz="1600" b="1" spc="-10" dirty="0">
                <a:solidFill>
                  <a:srgbClr val="C00000"/>
                </a:solidFill>
                <a:effectLst/>
                <a:latin typeface="Calibri" panose="020F0502020204030204" pitchFamily="34" charset="0"/>
                <a:ea typeface="Arial MT"/>
                <a:cs typeface="Arial MT"/>
              </a:rPr>
              <a:t>‘oturum aç’</a:t>
            </a:r>
            <a:r>
              <a:rPr lang="tr-TR" sz="1600" b="1" spc="-15" dirty="0">
                <a:solidFill>
                  <a:srgbClr val="C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sekmesine</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latin typeface="Calibri" panose="020F0502020204030204" pitchFamily="34" charset="0"/>
                <a:ea typeface="Arial MT"/>
                <a:cs typeface="Arial MT"/>
              </a:rPr>
              <a:t>v</a:t>
            </a:r>
            <a:r>
              <a:rPr lang="tr-TR" sz="1600" spc="-10" dirty="0">
                <a:solidFill>
                  <a:srgbClr val="000000"/>
                </a:solidFill>
                <a:effectLst/>
                <a:latin typeface="Calibri" panose="020F0502020204030204" pitchFamily="34" charset="0"/>
                <a:ea typeface="Arial MT"/>
                <a:cs typeface="Arial MT"/>
              </a:rPr>
              <a:t>e ardından ‘log in as </a:t>
            </a:r>
            <a:r>
              <a:rPr lang="tr-TR" sz="1600" spc="-10" dirty="0" err="1">
                <a:solidFill>
                  <a:srgbClr val="000000"/>
                </a:solidFill>
                <a:effectLst/>
                <a:latin typeface="Calibri" panose="020F0502020204030204" pitchFamily="34" charset="0"/>
                <a:ea typeface="Arial MT"/>
                <a:cs typeface="Arial MT"/>
              </a:rPr>
              <a:t>instruction</a:t>
            </a:r>
            <a:r>
              <a:rPr lang="tr-TR" sz="1600" spc="-10" dirty="0">
                <a:solidFill>
                  <a:srgbClr val="000000"/>
                </a:solidFill>
                <a:effectLst/>
                <a:latin typeface="Calibri" panose="020F0502020204030204" pitchFamily="34" charset="0"/>
                <a:ea typeface="Arial MT"/>
                <a:cs typeface="Arial MT"/>
              </a:rPr>
              <a:t> </a:t>
            </a:r>
            <a:r>
              <a:rPr lang="tr-TR" sz="1600" spc="-10" dirty="0" err="1">
                <a:solidFill>
                  <a:srgbClr val="000000"/>
                </a:solidFill>
                <a:effectLst/>
                <a:latin typeface="Calibri" panose="020F0502020204030204" pitchFamily="34" charset="0"/>
                <a:ea typeface="Arial MT"/>
                <a:cs typeface="Arial MT"/>
              </a:rPr>
              <a:t>or</a:t>
            </a:r>
            <a:r>
              <a:rPr lang="tr-TR" sz="1600" spc="-10" dirty="0">
                <a:solidFill>
                  <a:srgbClr val="000000"/>
                </a:solidFill>
                <a:effectLst/>
                <a:latin typeface="Calibri" panose="020F0502020204030204" pitchFamily="34" charset="0"/>
                <a:ea typeface="Arial MT"/>
                <a:cs typeface="Arial MT"/>
              </a:rPr>
              <a:t> </a:t>
            </a:r>
            <a:r>
              <a:rPr lang="tr-TR" sz="1600" spc="-10" dirty="0" err="1">
                <a:solidFill>
                  <a:srgbClr val="000000"/>
                </a:solidFill>
                <a:effectLst/>
                <a:latin typeface="Calibri" panose="020F0502020204030204" pitchFamily="34" charset="0"/>
                <a:ea typeface="Arial MT"/>
                <a:cs typeface="Arial MT"/>
              </a:rPr>
              <a:t>student</a:t>
            </a:r>
            <a:r>
              <a:rPr lang="tr-TR" sz="1600" spc="-10" dirty="0">
                <a:solidFill>
                  <a:srgbClr val="000000"/>
                </a:solidFill>
                <a:effectLst/>
                <a:latin typeface="Calibri" panose="020F0502020204030204" pitchFamily="34" charset="0"/>
                <a:ea typeface="Arial MT"/>
                <a:cs typeface="Arial MT"/>
              </a:rPr>
              <a:t>’ seçeneğine tıklayınız.</a:t>
            </a:r>
            <a:endParaRPr lang="tr-TR" sz="1100" spc="0" dirty="0">
              <a:effectLst/>
              <a:latin typeface="Calibri" panose="020F0502020204030204" pitchFamily="34" charset="0"/>
              <a:ea typeface="Arial MT"/>
              <a:cs typeface="Arial MT"/>
            </a:endParaRPr>
          </a:p>
          <a:p>
            <a:pPr marL="342900" lvl="0" indent="-342900">
              <a:lnSpc>
                <a:spcPts val="1920"/>
              </a:lnSpc>
              <a:buFont typeface="Arial MT"/>
              <a:buChar char="•"/>
              <a:tabLst>
                <a:tab pos="374015" algn="l"/>
              </a:tabLst>
            </a:pPr>
            <a:r>
              <a:rPr lang="tr-TR" sz="1600" spc="-10" dirty="0">
                <a:solidFill>
                  <a:srgbClr val="000000"/>
                </a:solidFill>
                <a:effectLst/>
                <a:latin typeface="Calibri" panose="020F0502020204030204" pitchFamily="34" charset="0"/>
                <a:ea typeface="Arial MT"/>
                <a:cs typeface="Arial MT"/>
              </a:rPr>
              <a:t>Kütüphane</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ve</a:t>
            </a:r>
            <a:r>
              <a:rPr lang="tr-TR" sz="1600" spc="-70"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Dokümantasyon</a:t>
            </a:r>
            <a:r>
              <a:rPr lang="tr-TR" sz="1600" spc="-80"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Daire</a:t>
            </a:r>
            <a:endParaRPr lang="tr-TR" sz="1600" spc="0" dirty="0">
              <a:effectLst/>
              <a:latin typeface="Calibri" panose="020F0502020204030204" pitchFamily="34" charset="0"/>
              <a:ea typeface="Arial MT"/>
              <a:cs typeface="Arial MT"/>
            </a:endParaRPr>
          </a:p>
          <a:p>
            <a:pPr marL="374015" marR="255905">
              <a:lnSpc>
                <a:spcPct val="97000"/>
              </a:lnSpc>
              <a:spcBef>
                <a:spcPts val="15"/>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Başkanlığı</a:t>
            </a:r>
            <a:r>
              <a:rPr lang="tr-TR" sz="1600" spc="95" dirty="0">
                <a:solidFill>
                  <a:srgbClr val="000000"/>
                </a:solidFill>
                <a:effectLst/>
                <a:latin typeface="Calibri" panose="020F0502020204030204" pitchFamily="34" charset="0"/>
                <a:ea typeface="Calibri" panose="020F0502020204030204" pitchFamily="34" charset="0"/>
              </a:rPr>
              <a:t> </a:t>
            </a:r>
            <a:r>
              <a:rPr lang="tr-TR" sz="1600" spc="-10" dirty="0">
                <a:solidFill>
                  <a:srgbClr val="000000"/>
                </a:solidFill>
                <a:effectLst/>
                <a:latin typeface="Calibri" panose="020F0502020204030204" pitchFamily="34" charset="0"/>
                <a:ea typeface="Calibri" panose="020F0502020204030204" pitchFamily="34" charset="0"/>
              </a:rPr>
              <a:t>tarafından</a:t>
            </a:r>
            <a:r>
              <a:rPr lang="tr-TR" sz="1600" spc="-80" dirty="0">
                <a:solidFill>
                  <a:srgbClr val="000000"/>
                </a:solidFill>
                <a:effectLst/>
                <a:latin typeface="Calibri" panose="020F0502020204030204" pitchFamily="34" charset="0"/>
                <a:ea typeface="Calibri" panose="020F0502020204030204" pitchFamily="34" charset="0"/>
              </a:rPr>
              <a:t> </a:t>
            </a:r>
            <a:r>
              <a:rPr lang="tr-TR" sz="1600" spc="-10" dirty="0">
                <a:solidFill>
                  <a:srgbClr val="000000"/>
                </a:solidFill>
                <a:effectLst/>
                <a:latin typeface="Calibri" panose="020F0502020204030204" pitchFamily="34" charset="0"/>
                <a:ea typeface="Calibri" panose="020F0502020204030204" pitchFamily="34" charset="0"/>
              </a:rPr>
              <a:t>sisteme</a:t>
            </a:r>
            <a:r>
              <a:rPr lang="tr-TR" sz="1600" spc="-80" dirty="0">
                <a:solidFill>
                  <a:srgbClr val="000000"/>
                </a:solidFill>
                <a:effectLst/>
                <a:latin typeface="Calibri" panose="020F0502020204030204" pitchFamily="34" charset="0"/>
                <a:ea typeface="Calibri" panose="020F0502020204030204" pitchFamily="34" charset="0"/>
              </a:rPr>
              <a:t> </a:t>
            </a:r>
            <a:r>
              <a:rPr lang="tr-TR" sz="1600" spc="-10" dirty="0">
                <a:solidFill>
                  <a:srgbClr val="000000"/>
                </a:solidFill>
                <a:effectLst/>
                <a:latin typeface="Calibri" panose="020F0502020204030204" pitchFamily="34" charset="0"/>
                <a:ea typeface="Calibri" panose="020F0502020204030204" pitchFamily="34" charset="0"/>
              </a:rPr>
              <a:t>kaydedilen </a:t>
            </a:r>
            <a:r>
              <a:rPr lang="tr-TR" sz="1600" dirty="0">
                <a:solidFill>
                  <a:srgbClr val="000000"/>
                </a:solidFill>
                <a:effectLst/>
                <a:latin typeface="Calibri" panose="020F0502020204030204" pitchFamily="34" charset="0"/>
                <a:ea typeface="Calibri" panose="020F0502020204030204" pitchFamily="34" charset="0"/>
              </a:rPr>
              <a:t>e-mail adresiniz</a:t>
            </a:r>
            <a:r>
              <a:rPr lang="tr-TR" sz="1600" spc="200"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ve tarafınızdan oluşturulan şifre ile giriş yapınız.</a:t>
            </a:r>
            <a:endParaRPr lang="tr-TR" sz="1600" dirty="0">
              <a:effectLst/>
              <a:latin typeface="Calibri" panose="020F0502020204030204" pitchFamily="34" charset="0"/>
              <a:ea typeface="Calibri" panose="020F0502020204030204" pitchFamily="34" charset="0"/>
            </a:endParaRPr>
          </a:p>
        </p:txBody>
      </p:sp>
      <p:pic>
        <p:nvPicPr>
          <p:cNvPr id="15" name="İçerik Yer Tutucusu 14">
            <a:extLst>
              <a:ext uri="{FF2B5EF4-FFF2-40B4-BE49-F238E27FC236}">
                <a16:creationId xmlns:a16="http://schemas.microsoft.com/office/drawing/2014/main" id="{A3B89CDE-BD86-54A2-913A-8F2434B154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824" y="1478660"/>
            <a:ext cx="7945892" cy="3813266"/>
          </a:xfrm>
        </p:spPr>
      </p:pic>
      <p:pic>
        <p:nvPicPr>
          <p:cNvPr id="17" name="Resim 16">
            <a:extLst>
              <a:ext uri="{FF2B5EF4-FFF2-40B4-BE49-F238E27FC236}">
                <a16:creationId xmlns:a16="http://schemas.microsoft.com/office/drawing/2014/main" id="{7F1DDD3A-417A-E8C6-1CAC-C651035F3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205" y="1490526"/>
            <a:ext cx="3530459" cy="1249017"/>
          </a:xfrm>
          <a:prstGeom prst="rect">
            <a:avLst/>
          </a:prstGeom>
        </p:spPr>
      </p:pic>
      <p:cxnSp>
        <p:nvCxnSpPr>
          <p:cNvPr id="12" name="Düz Ok Bağlayıcısı 11">
            <a:extLst>
              <a:ext uri="{FF2B5EF4-FFF2-40B4-BE49-F238E27FC236}">
                <a16:creationId xmlns:a16="http://schemas.microsoft.com/office/drawing/2014/main" id="{5BE3F7F7-C8BB-BFE5-F90B-A156A5A4694A}"/>
              </a:ext>
            </a:extLst>
          </p:cNvPr>
          <p:cNvCxnSpPr>
            <a:cxnSpLocks/>
          </p:cNvCxnSpPr>
          <p:nvPr/>
        </p:nvCxnSpPr>
        <p:spPr>
          <a:xfrm flipH="1" flipV="1">
            <a:off x="7620000" y="2483224"/>
            <a:ext cx="609600" cy="1290917"/>
          </a:xfrm>
          <a:prstGeom prst="straightConnector1">
            <a:avLst/>
          </a:prstGeom>
          <a:ln cap="sq"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E8AAD175-F609-10E9-0256-4B3391C27223}"/>
              </a:ext>
            </a:extLst>
          </p:cNvPr>
          <p:cNvCxnSpPr>
            <a:cxnSpLocks/>
          </p:cNvCxnSpPr>
          <p:nvPr/>
        </p:nvCxnSpPr>
        <p:spPr>
          <a:xfrm>
            <a:off x="7620000" y="2222244"/>
            <a:ext cx="1541929" cy="260980"/>
          </a:xfrm>
          <a:prstGeom prst="straightConnector1">
            <a:avLst/>
          </a:prstGeom>
          <a:ln cap="sq"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7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34A9A-D4CC-4099-FFA6-E395F5552435}"/>
              </a:ext>
            </a:extLst>
          </p:cNvPr>
          <p:cNvSpPr>
            <a:spLocks noGrp="1"/>
          </p:cNvSpPr>
          <p:nvPr>
            <p:ph type="title"/>
          </p:nvPr>
        </p:nvSpPr>
        <p:spPr/>
        <p:txBody>
          <a:bodyPr/>
          <a:lstStyle/>
          <a:p>
            <a:r>
              <a:rPr lang="tr-TR" b="1" dirty="0"/>
              <a:t>1- OTURUM AÇMA</a:t>
            </a:r>
            <a:endParaRPr lang="tr-TR" dirty="0"/>
          </a:p>
        </p:txBody>
      </p:sp>
      <p:pic>
        <p:nvPicPr>
          <p:cNvPr id="5" name="İçerik Yer Tutucusu 4">
            <a:extLst>
              <a:ext uri="{FF2B5EF4-FFF2-40B4-BE49-F238E27FC236}">
                <a16:creationId xmlns:a16="http://schemas.microsoft.com/office/drawing/2014/main" id="{73408718-3BE7-778B-B00B-1C7882CF8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003" y="1402113"/>
            <a:ext cx="5666997" cy="5242339"/>
          </a:xfrm>
        </p:spPr>
      </p:pic>
      <p:sp>
        <p:nvSpPr>
          <p:cNvPr id="6" name="Textbox 16">
            <a:extLst>
              <a:ext uri="{FF2B5EF4-FFF2-40B4-BE49-F238E27FC236}">
                <a16:creationId xmlns:a16="http://schemas.microsoft.com/office/drawing/2014/main" id="{CEACB2C5-28E9-C841-53AD-ED5FCB8E4948}"/>
              </a:ext>
            </a:extLst>
          </p:cNvPr>
          <p:cNvSpPr txBox="1">
            <a:spLocks/>
          </p:cNvSpPr>
          <p:nvPr/>
        </p:nvSpPr>
        <p:spPr>
          <a:xfrm>
            <a:off x="6358312" y="3260714"/>
            <a:ext cx="4403090" cy="774700"/>
          </a:xfrm>
          <a:prstGeom prst="rect">
            <a:avLst/>
          </a:prstGeom>
          <a:solidFill>
            <a:schemeClr val="bg2"/>
          </a:solidFill>
          <a:ln w="9144">
            <a:solidFill>
              <a:srgbClr val="C00000"/>
            </a:solidFill>
            <a:prstDash val="solid"/>
          </a:ln>
        </p:spPr>
        <p:txBody>
          <a:bodyPr wrap="square" lIns="0" tIns="0" rIns="0" bIns="0" rtlCol="0">
            <a:noAutofit/>
          </a:bodyPr>
          <a:lstStyle/>
          <a:p>
            <a:pPr marL="342900" marR="26670" lvl="0" indent="-342900">
              <a:lnSpc>
                <a:spcPct val="97000"/>
              </a:lnSpc>
              <a:spcBef>
                <a:spcPts val="260"/>
              </a:spcBef>
              <a:spcAft>
                <a:spcPts val="0"/>
              </a:spcAft>
              <a:buSzPts val="1600"/>
              <a:buFont typeface="Arial MT"/>
              <a:buChar char="•"/>
              <a:tabLst>
                <a:tab pos="374650" algn="l"/>
              </a:tabLst>
            </a:pPr>
            <a:r>
              <a:rPr lang="tr-TR" sz="1600" spc="0" dirty="0">
                <a:solidFill>
                  <a:srgbClr val="000000"/>
                </a:solidFill>
                <a:effectLst/>
                <a:latin typeface="Calibri" panose="020F0502020204030204" pitchFamily="34" charset="0"/>
                <a:ea typeface="Arial MT"/>
                <a:cs typeface="Arial MT"/>
              </a:rPr>
              <a:t>Kütüphane ve Dokümantasyon Daire Başkanlığı </a:t>
            </a:r>
            <a:r>
              <a:rPr lang="tr-TR" sz="1600" spc="-10" dirty="0">
                <a:solidFill>
                  <a:srgbClr val="000000"/>
                </a:solidFill>
                <a:effectLst/>
                <a:latin typeface="Calibri" panose="020F0502020204030204" pitchFamily="34" charset="0"/>
                <a:ea typeface="Arial MT"/>
                <a:cs typeface="Arial MT"/>
              </a:rPr>
              <a:t>tarafından</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sisteme</a:t>
            </a:r>
            <a:r>
              <a:rPr lang="tr-TR" sz="1600" spc="-70"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kaydedilen</a:t>
            </a:r>
            <a:r>
              <a:rPr lang="tr-TR" sz="1600" spc="-7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e-mail</a:t>
            </a:r>
            <a:r>
              <a:rPr lang="tr-TR" sz="1600" spc="-6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adresiniz</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ve </a:t>
            </a:r>
            <a:r>
              <a:rPr lang="tr-TR" sz="1600" spc="0" dirty="0">
                <a:solidFill>
                  <a:srgbClr val="000000"/>
                </a:solidFill>
                <a:effectLst/>
                <a:latin typeface="Calibri" panose="020F0502020204030204" pitchFamily="34" charset="0"/>
                <a:ea typeface="Arial MT"/>
                <a:cs typeface="Arial MT"/>
              </a:rPr>
              <a:t>şifreniz ile giriş yapınız.</a:t>
            </a:r>
            <a:endParaRPr lang="tr-TR" sz="1600" spc="0" dirty="0">
              <a:effectLst/>
              <a:latin typeface="Calibri" panose="020F0502020204030204" pitchFamily="34" charset="0"/>
              <a:ea typeface="Arial MT"/>
              <a:cs typeface="Arial MT"/>
            </a:endParaRPr>
          </a:p>
        </p:txBody>
      </p:sp>
      <p:sp>
        <p:nvSpPr>
          <p:cNvPr id="7" name="Ok: Şeritli Sağ 6">
            <a:extLst>
              <a:ext uri="{FF2B5EF4-FFF2-40B4-BE49-F238E27FC236}">
                <a16:creationId xmlns:a16="http://schemas.microsoft.com/office/drawing/2014/main" id="{74B10509-3CAF-D63A-D404-F8FA1E5D5366}"/>
              </a:ext>
            </a:extLst>
          </p:cNvPr>
          <p:cNvSpPr/>
          <p:nvPr/>
        </p:nvSpPr>
        <p:spPr>
          <a:xfrm>
            <a:off x="5232156" y="3275019"/>
            <a:ext cx="1126156" cy="808522"/>
          </a:xfrm>
          <a:prstGeom prst="striped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153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8AC49-D630-4268-077B-28536139FC54}"/>
              </a:ext>
            </a:extLst>
          </p:cNvPr>
          <p:cNvSpPr>
            <a:spLocks noGrp="1"/>
          </p:cNvSpPr>
          <p:nvPr>
            <p:ph type="title"/>
          </p:nvPr>
        </p:nvSpPr>
        <p:spPr/>
        <p:txBody>
          <a:bodyPr/>
          <a:lstStyle/>
          <a:p>
            <a:r>
              <a:rPr lang="tr-TR" b="1" dirty="0"/>
              <a:t>2- SINIF OLUŞTURMA</a:t>
            </a:r>
          </a:p>
        </p:txBody>
      </p:sp>
      <p:pic>
        <p:nvPicPr>
          <p:cNvPr id="5" name="İçerik Yer Tutucusu 4">
            <a:extLst>
              <a:ext uri="{FF2B5EF4-FFF2-40B4-BE49-F238E27FC236}">
                <a16:creationId xmlns:a16="http://schemas.microsoft.com/office/drawing/2014/main" id="{95564CF2-1107-A485-F66A-74168D7393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761" y="1690688"/>
            <a:ext cx="11624239" cy="2518280"/>
          </a:xfrm>
        </p:spPr>
      </p:pic>
      <p:sp>
        <p:nvSpPr>
          <p:cNvPr id="6" name="Textbox 23">
            <a:extLst>
              <a:ext uri="{FF2B5EF4-FFF2-40B4-BE49-F238E27FC236}">
                <a16:creationId xmlns:a16="http://schemas.microsoft.com/office/drawing/2014/main" id="{A0593039-6314-13D1-A8B7-7E49894730F5}"/>
              </a:ext>
            </a:extLst>
          </p:cNvPr>
          <p:cNvSpPr txBox="1">
            <a:spLocks/>
          </p:cNvSpPr>
          <p:nvPr/>
        </p:nvSpPr>
        <p:spPr>
          <a:xfrm>
            <a:off x="838199" y="4859337"/>
            <a:ext cx="10856495" cy="1079450"/>
          </a:xfrm>
          <a:prstGeom prst="rect">
            <a:avLst/>
          </a:prstGeom>
          <a:solidFill>
            <a:schemeClr val="bg1">
              <a:lumMod val="85000"/>
            </a:schemeClr>
          </a:solidFill>
          <a:ln w="9144">
            <a:solidFill>
              <a:schemeClr val="bg1">
                <a:lumMod val="75000"/>
              </a:schemeClr>
            </a:solidFill>
            <a:prstDash val="solid"/>
          </a:ln>
        </p:spPr>
        <p:txBody>
          <a:bodyPr wrap="square" lIns="0" tIns="0" rIns="0" bIns="0" rtlCol="0">
            <a:noAutofit/>
          </a:bodyPr>
          <a:lstStyle/>
          <a:p>
            <a:pPr marL="342900" marR="26670" indent="-342900">
              <a:lnSpc>
                <a:spcPct val="97000"/>
              </a:lnSpc>
              <a:spcBef>
                <a:spcPts val="260"/>
              </a:spcBef>
              <a:buSzPts val="1600"/>
              <a:buFont typeface="Arial MT"/>
              <a:buChar char="•"/>
              <a:tabLst>
                <a:tab pos="374650" algn="l"/>
              </a:tabLst>
            </a:pPr>
            <a:r>
              <a:rPr lang="tr-TR" sz="1600" dirty="0">
                <a:solidFill>
                  <a:srgbClr val="000000"/>
                </a:solidFill>
                <a:latin typeface="Calibri" panose="020F0502020204030204" pitchFamily="34" charset="0"/>
              </a:rPr>
              <a:t>Tez ve öğrenci ödevlerinin sistemde taratılması için öncelikle bir Sınıf oluşturmanız gerekmektedir.</a:t>
            </a:r>
          </a:p>
          <a:p>
            <a:pPr marL="342900" marR="26670" indent="-342900">
              <a:lnSpc>
                <a:spcPct val="97000"/>
              </a:lnSpc>
              <a:spcBef>
                <a:spcPts val="260"/>
              </a:spcBef>
              <a:buSzPts val="1600"/>
              <a:buFont typeface="Arial MT"/>
              <a:buChar char="•"/>
              <a:tabLst>
                <a:tab pos="374650" algn="l"/>
              </a:tabLst>
            </a:pPr>
            <a:r>
              <a:rPr lang="tr-TR" sz="1600" dirty="0">
                <a:solidFill>
                  <a:srgbClr val="000000"/>
                </a:solidFill>
                <a:latin typeface="Calibri" panose="020F0502020204030204" pitchFamily="34" charset="0"/>
              </a:rPr>
              <a:t>Sınıf oluşturmak için ‘Sınıf Ekle’ sekmesine tıklayınız.</a:t>
            </a:r>
          </a:p>
        </p:txBody>
      </p:sp>
      <p:sp>
        <p:nvSpPr>
          <p:cNvPr id="7" name="Ok: Aşağı 6">
            <a:extLst>
              <a:ext uri="{FF2B5EF4-FFF2-40B4-BE49-F238E27FC236}">
                <a16:creationId xmlns:a16="http://schemas.microsoft.com/office/drawing/2014/main" id="{9FADFFD8-D52A-9535-9C26-FB2FE73390EA}"/>
              </a:ext>
            </a:extLst>
          </p:cNvPr>
          <p:cNvSpPr/>
          <p:nvPr/>
        </p:nvSpPr>
        <p:spPr>
          <a:xfrm rot="10800000">
            <a:off x="11353800" y="3592239"/>
            <a:ext cx="627247" cy="107945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845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a:extLst>
              <a:ext uri="{FF2B5EF4-FFF2-40B4-BE49-F238E27FC236}">
                <a16:creationId xmlns:a16="http://schemas.microsoft.com/office/drawing/2014/main" id="{56C99924-8043-0D40-6661-2907D7866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90" y="1578544"/>
            <a:ext cx="7903789" cy="4914332"/>
          </a:xfrm>
          <a:prstGeom prst="rect">
            <a:avLst/>
          </a:prstGeom>
        </p:spPr>
      </p:pic>
      <p:sp>
        <p:nvSpPr>
          <p:cNvPr id="2" name="Başlık 1">
            <a:extLst>
              <a:ext uri="{FF2B5EF4-FFF2-40B4-BE49-F238E27FC236}">
                <a16:creationId xmlns:a16="http://schemas.microsoft.com/office/drawing/2014/main" id="{45C2904B-AAD5-289B-9567-1B9A45008895}"/>
              </a:ext>
            </a:extLst>
          </p:cNvPr>
          <p:cNvSpPr>
            <a:spLocks noGrp="1"/>
          </p:cNvSpPr>
          <p:nvPr>
            <p:ph type="title"/>
          </p:nvPr>
        </p:nvSpPr>
        <p:spPr/>
        <p:txBody>
          <a:bodyPr/>
          <a:lstStyle/>
          <a:p>
            <a:r>
              <a:rPr lang="tr-TR" b="1" dirty="0"/>
              <a:t>2- SINIF OLUŞTURMA</a:t>
            </a:r>
            <a:endParaRPr lang="tr-TR" dirty="0"/>
          </a:p>
        </p:txBody>
      </p:sp>
      <p:sp>
        <p:nvSpPr>
          <p:cNvPr id="6" name="Textbox 27">
            <a:extLst>
              <a:ext uri="{FF2B5EF4-FFF2-40B4-BE49-F238E27FC236}">
                <a16:creationId xmlns:a16="http://schemas.microsoft.com/office/drawing/2014/main" id="{C73D4C64-4FB5-77A8-28C6-7A703CA47BFE}"/>
              </a:ext>
            </a:extLst>
          </p:cNvPr>
          <p:cNvSpPr txBox="1">
            <a:spLocks/>
          </p:cNvSpPr>
          <p:nvPr/>
        </p:nvSpPr>
        <p:spPr>
          <a:xfrm>
            <a:off x="5012205" y="2648768"/>
            <a:ext cx="2745105" cy="27749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245"/>
              </a:spcBef>
              <a:spcAft>
                <a:spcPts val="0"/>
              </a:spcAft>
            </a:pPr>
            <a:r>
              <a:rPr lang="tr-TR" sz="1200">
                <a:solidFill>
                  <a:srgbClr val="000000"/>
                </a:solidFill>
                <a:effectLst/>
                <a:latin typeface="Calibri" panose="020F0502020204030204" pitchFamily="34" charset="0"/>
                <a:ea typeface="Calibri" panose="020F0502020204030204" pitchFamily="34" charset="0"/>
              </a:rPr>
              <a:t>Sınıf</a:t>
            </a:r>
            <a:r>
              <a:rPr lang="tr-TR" sz="1200" spc="-50">
                <a:solidFill>
                  <a:srgbClr val="000000"/>
                </a:solidFill>
                <a:effectLst/>
                <a:latin typeface="Calibri" panose="020F0502020204030204" pitchFamily="34" charset="0"/>
                <a:ea typeface="Calibri" panose="020F0502020204030204" pitchFamily="34" charset="0"/>
              </a:rPr>
              <a:t> </a:t>
            </a:r>
            <a:r>
              <a:rPr lang="tr-TR" sz="1200">
                <a:solidFill>
                  <a:srgbClr val="000000"/>
                </a:solidFill>
                <a:effectLst/>
                <a:latin typeface="Calibri" panose="020F0502020204030204" pitchFamily="34" charset="0"/>
                <a:ea typeface="Calibri" panose="020F0502020204030204" pitchFamily="34" charset="0"/>
              </a:rPr>
              <a:t>türü</a:t>
            </a:r>
            <a:r>
              <a:rPr lang="tr-TR" sz="1200" spc="-20">
                <a:solidFill>
                  <a:srgbClr val="000000"/>
                </a:solidFill>
                <a:effectLst/>
                <a:latin typeface="Calibri" panose="020F0502020204030204" pitchFamily="34" charset="0"/>
                <a:ea typeface="Calibri" panose="020F0502020204030204" pitchFamily="34" charset="0"/>
              </a:rPr>
              <a:t> </a:t>
            </a:r>
            <a:r>
              <a:rPr lang="tr-TR" sz="1200">
                <a:solidFill>
                  <a:srgbClr val="C00000"/>
                </a:solidFill>
                <a:effectLst/>
                <a:latin typeface="Calibri" panose="020F0502020204030204" pitchFamily="34" charset="0"/>
                <a:ea typeface="Calibri" panose="020F0502020204030204" pitchFamily="34" charset="0"/>
              </a:rPr>
              <a:t>‘Standart’</a:t>
            </a:r>
            <a:r>
              <a:rPr lang="tr-TR" sz="1200" spc="-90">
                <a:solidFill>
                  <a:srgbClr val="C00000"/>
                </a:solidFill>
                <a:effectLst/>
                <a:latin typeface="Calibri" panose="020F0502020204030204" pitchFamily="34" charset="0"/>
                <a:ea typeface="Calibri" panose="020F0502020204030204" pitchFamily="34" charset="0"/>
              </a:rPr>
              <a:t> </a:t>
            </a:r>
            <a:r>
              <a:rPr lang="tr-TR" sz="1200" spc="-10">
                <a:solidFill>
                  <a:srgbClr val="000000"/>
                </a:solidFill>
                <a:effectLst/>
                <a:latin typeface="Calibri" panose="020F0502020204030204" pitchFamily="34" charset="0"/>
                <a:ea typeface="Calibri" panose="020F0502020204030204" pitchFamily="34" charset="0"/>
              </a:rPr>
              <a:t>seçilmelidir.</a:t>
            </a:r>
            <a:endParaRPr lang="tr-TR" sz="1100">
              <a:effectLst/>
              <a:latin typeface="Calibri" panose="020F0502020204030204" pitchFamily="34" charset="0"/>
              <a:ea typeface="Calibri" panose="020F0502020204030204" pitchFamily="34" charset="0"/>
            </a:endParaRPr>
          </a:p>
        </p:txBody>
      </p:sp>
      <p:sp>
        <p:nvSpPr>
          <p:cNvPr id="7" name="Textbox 28">
            <a:extLst>
              <a:ext uri="{FF2B5EF4-FFF2-40B4-BE49-F238E27FC236}">
                <a16:creationId xmlns:a16="http://schemas.microsoft.com/office/drawing/2014/main" id="{2E901485-3EE0-4891-8E8F-6849504A9EDE}"/>
              </a:ext>
            </a:extLst>
          </p:cNvPr>
          <p:cNvSpPr txBox="1">
            <a:spLocks/>
          </p:cNvSpPr>
          <p:nvPr/>
        </p:nvSpPr>
        <p:spPr>
          <a:xfrm>
            <a:off x="7205611" y="3342925"/>
            <a:ext cx="2745105" cy="138557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995" marR="24130">
              <a:lnSpc>
                <a:spcPct val="97000"/>
              </a:lnSpc>
              <a:spcBef>
                <a:spcPts val="270"/>
              </a:spcBef>
              <a:spcAft>
                <a:spcPts val="0"/>
              </a:spcAft>
            </a:pPr>
            <a:r>
              <a:rPr lang="tr-TR" sz="1200" dirty="0">
                <a:solidFill>
                  <a:srgbClr val="000000"/>
                </a:solidFill>
                <a:effectLst/>
                <a:latin typeface="Calibri" panose="020F0502020204030204" pitchFamily="34" charset="0"/>
                <a:ea typeface="Calibri" panose="020F0502020204030204" pitchFamily="34" charset="0"/>
              </a:rPr>
              <a:t>Bir</a:t>
            </a:r>
            <a:r>
              <a:rPr lang="tr-TR" sz="1200" spc="-15" dirty="0">
                <a:solidFill>
                  <a:srgbClr val="00000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‘Sınıf</a:t>
            </a:r>
            <a:r>
              <a:rPr lang="tr-TR" sz="1200" spc="-10"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adı’</a:t>
            </a:r>
            <a:r>
              <a:rPr lang="tr-TR" sz="1200" spc="-10" dirty="0">
                <a:solidFill>
                  <a:srgbClr val="006EC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giriniz</a:t>
            </a:r>
            <a:r>
              <a:rPr lang="tr-TR" sz="1200" spc="-5"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ve</a:t>
            </a:r>
            <a:r>
              <a:rPr lang="tr-TR" sz="1200" spc="-15"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bir </a:t>
            </a:r>
            <a:r>
              <a:rPr lang="tr-TR" sz="1200" dirty="0">
                <a:solidFill>
                  <a:srgbClr val="006EC0"/>
                </a:solidFill>
                <a:effectLst/>
                <a:latin typeface="Calibri" panose="020F0502020204030204" pitchFamily="34" charset="0"/>
                <a:ea typeface="Calibri" panose="020F0502020204030204" pitchFamily="34" charset="0"/>
              </a:rPr>
              <a:t>‘Kayıt</a:t>
            </a:r>
            <a:r>
              <a:rPr lang="tr-TR" sz="1200" spc="-10"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şifresi’ </a:t>
            </a:r>
            <a:r>
              <a:rPr lang="tr-TR" sz="1200" dirty="0">
                <a:solidFill>
                  <a:srgbClr val="000000"/>
                </a:solidFill>
                <a:effectLst/>
                <a:latin typeface="Calibri" panose="020F0502020204030204" pitchFamily="34" charset="0"/>
                <a:ea typeface="Calibri" panose="020F0502020204030204" pitchFamily="34" charset="0"/>
              </a:rPr>
              <a:t>oluşturunuz. </a:t>
            </a:r>
            <a:r>
              <a:rPr lang="tr-TR" sz="1200" dirty="0">
                <a:solidFill>
                  <a:srgbClr val="006EC0"/>
                </a:solidFill>
                <a:effectLst/>
                <a:latin typeface="Calibri" panose="020F0502020204030204" pitchFamily="34" charset="0"/>
                <a:ea typeface="Calibri" panose="020F0502020204030204" pitchFamily="34" charset="0"/>
              </a:rPr>
              <a:t>‘Ders alanı’ </a:t>
            </a:r>
            <a:r>
              <a:rPr lang="tr-TR" sz="1200" dirty="0">
                <a:solidFill>
                  <a:srgbClr val="000000"/>
                </a:solidFill>
                <a:effectLst/>
                <a:latin typeface="Calibri" panose="020F0502020204030204" pitchFamily="34" charset="0"/>
                <a:ea typeface="Calibri" panose="020F0502020204030204" pitchFamily="34" charset="0"/>
              </a:rPr>
              <a:t>ve </a:t>
            </a:r>
            <a:r>
              <a:rPr lang="tr-TR" sz="1200" dirty="0">
                <a:solidFill>
                  <a:srgbClr val="006EC0"/>
                </a:solidFill>
                <a:effectLst/>
                <a:latin typeface="Calibri" panose="020F0502020204030204" pitchFamily="34" charset="0"/>
                <a:ea typeface="Calibri" panose="020F0502020204030204" pitchFamily="34" charset="0"/>
              </a:rPr>
              <a:t>‘Öğrenci </a:t>
            </a:r>
            <a:r>
              <a:rPr lang="tr-TR" sz="1200" spc="-10" dirty="0">
                <a:solidFill>
                  <a:srgbClr val="006EC0"/>
                </a:solidFill>
                <a:effectLst/>
                <a:latin typeface="Calibri" panose="020F0502020204030204" pitchFamily="34" charset="0"/>
                <a:ea typeface="Calibri" panose="020F0502020204030204" pitchFamily="34" charset="0"/>
              </a:rPr>
              <a:t>düzeyi’</a:t>
            </a:r>
            <a:r>
              <a:rPr lang="tr-TR" sz="1200" spc="-35" dirty="0">
                <a:solidFill>
                  <a:srgbClr val="006EC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giriniz. Kayıt</a:t>
            </a:r>
            <a:r>
              <a:rPr lang="tr-TR" sz="1200" spc="-5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şifresi,</a:t>
            </a:r>
            <a:r>
              <a:rPr lang="tr-TR" sz="1200" spc="-3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öğrencilerin oluşturduğunuz</a:t>
            </a:r>
            <a:r>
              <a:rPr lang="tr-TR" sz="1200" spc="-2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sınıfa</a:t>
            </a:r>
            <a:r>
              <a:rPr lang="tr-TR" sz="1200" spc="-1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kaydolmaları için gereklidir.</a:t>
            </a:r>
            <a:r>
              <a:rPr lang="tr-TR" sz="1200" spc="-7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Sisteme</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öğrenci</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eklemeseniz </a:t>
            </a:r>
            <a:r>
              <a:rPr lang="tr-TR" sz="1200" dirty="0">
                <a:solidFill>
                  <a:srgbClr val="000000"/>
                </a:solidFill>
                <a:effectLst/>
                <a:latin typeface="Calibri" panose="020F0502020204030204" pitchFamily="34" charset="0"/>
                <a:ea typeface="Calibri" panose="020F0502020204030204" pitchFamily="34" charset="0"/>
              </a:rPr>
              <a:t>dahi bu alanda bir kayıt</a:t>
            </a:r>
            <a:r>
              <a:rPr lang="tr-TR" sz="1200" spc="-1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şifresi oluşturmanız</a:t>
            </a:r>
            <a:r>
              <a:rPr lang="tr-TR" sz="1200" spc="-75"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gerekmektedir.</a:t>
            </a:r>
            <a:endParaRPr lang="tr-TR" sz="1100" dirty="0">
              <a:effectLst/>
              <a:latin typeface="Calibri" panose="020F0502020204030204" pitchFamily="34" charset="0"/>
              <a:ea typeface="Calibri" panose="020F0502020204030204" pitchFamily="34" charset="0"/>
            </a:endParaRPr>
          </a:p>
        </p:txBody>
      </p:sp>
      <p:sp>
        <p:nvSpPr>
          <p:cNvPr id="8" name="Textbox 29">
            <a:extLst>
              <a:ext uri="{FF2B5EF4-FFF2-40B4-BE49-F238E27FC236}">
                <a16:creationId xmlns:a16="http://schemas.microsoft.com/office/drawing/2014/main" id="{765D5DD0-2C91-5CA9-0C63-AE49A87433E4}"/>
              </a:ext>
            </a:extLst>
          </p:cNvPr>
          <p:cNvSpPr txBox="1">
            <a:spLocks/>
          </p:cNvSpPr>
          <p:nvPr/>
        </p:nvSpPr>
        <p:spPr>
          <a:xfrm>
            <a:off x="6193558" y="5020259"/>
            <a:ext cx="2726690" cy="83058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995" marR="147955">
              <a:lnSpc>
                <a:spcPct val="97000"/>
              </a:lnSpc>
              <a:spcBef>
                <a:spcPts val="270"/>
              </a:spcBef>
              <a:spcAft>
                <a:spcPts val="0"/>
              </a:spcAft>
            </a:pPr>
            <a:r>
              <a:rPr lang="tr-TR" sz="1200" dirty="0">
                <a:solidFill>
                  <a:srgbClr val="006EC0"/>
                </a:solidFill>
                <a:effectLst/>
                <a:latin typeface="Calibri" panose="020F0502020204030204" pitchFamily="34" charset="0"/>
                <a:ea typeface="Calibri" panose="020F0502020204030204" pitchFamily="34" charset="0"/>
              </a:rPr>
              <a:t>‘Sınıf</a:t>
            </a:r>
            <a:r>
              <a:rPr lang="tr-TR" sz="1200" spc="-60"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bitiş</a:t>
            </a:r>
            <a:r>
              <a:rPr lang="tr-TR" sz="1200" spc="-45"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tarihi’</a:t>
            </a:r>
            <a:r>
              <a:rPr lang="tr-TR" sz="1200" spc="-70" dirty="0">
                <a:solidFill>
                  <a:srgbClr val="006EC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sınıfın</a:t>
            </a:r>
            <a:r>
              <a:rPr lang="tr-TR" sz="1200" spc="-7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geçerli</a:t>
            </a:r>
            <a:r>
              <a:rPr lang="tr-TR" sz="1200" spc="-6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olacağı </a:t>
            </a:r>
            <a:r>
              <a:rPr lang="tr-TR" sz="1200" spc="-10" dirty="0">
                <a:solidFill>
                  <a:srgbClr val="000000"/>
                </a:solidFill>
                <a:effectLst/>
                <a:latin typeface="Calibri" panose="020F0502020204030204" pitchFamily="34" charset="0"/>
                <a:ea typeface="Calibri" panose="020F0502020204030204" pitchFamily="34" charset="0"/>
              </a:rPr>
              <a:t>son</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tarihtir.</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Sınıf</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bitiş</a:t>
            </a:r>
            <a:r>
              <a:rPr lang="tr-TR" sz="1200" spc="-5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tarihinden</a:t>
            </a:r>
            <a:r>
              <a:rPr lang="tr-TR" sz="1200" spc="-10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sonra </a:t>
            </a:r>
            <a:r>
              <a:rPr lang="tr-TR" sz="1200" dirty="0">
                <a:solidFill>
                  <a:srgbClr val="000000"/>
                </a:solidFill>
                <a:effectLst/>
                <a:latin typeface="Calibri" panose="020F0502020204030204" pitchFamily="34" charset="0"/>
                <a:ea typeface="Calibri" panose="020F0502020204030204" pitchFamily="34" charset="0"/>
              </a:rPr>
              <a:t>öğrenciler bu sınıfa kaydolamaz ve tez/ödev teslimi yapamaz.</a:t>
            </a:r>
            <a:endParaRPr lang="tr-TR" sz="1100" dirty="0">
              <a:effectLst/>
              <a:latin typeface="Calibri" panose="020F0502020204030204" pitchFamily="34" charset="0"/>
              <a:ea typeface="Calibri" panose="020F0502020204030204" pitchFamily="34" charset="0"/>
            </a:endParaRPr>
          </a:p>
        </p:txBody>
      </p:sp>
      <p:sp>
        <p:nvSpPr>
          <p:cNvPr id="9" name="Textbox 30">
            <a:extLst>
              <a:ext uri="{FF2B5EF4-FFF2-40B4-BE49-F238E27FC236}">
                <a16:creationId xmlns:a16="http://schemas.microsoft.com/office/drawing/2014/main" id="{A440145C-A1C8-99EA-88E5-4E1F836A5BA3}"/>
              </a:ext>
            </a:extLst>
          </p:cNvPr>
          <p:cNvSpPr txBox="1">
            <a:spLocks/>
          </p:cNvSpPr>
          <p:nvPr/>
        </p:nvSpPr>
        <p:spPr>
          <a:xfrm>
            <a:off x="5704904" y="6149592"/>
            <a:ext cx="2726690" cy="46228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995">
              <a:lnSpc>
                <a:spcPts val="1455"/>
              </a:lnSpc>
              <a:spcBef>
                <a:spcPts val="255"/>
              </a:spcBef>
              <a:spcAft>
                <a:spcPts val="0"/>
              </a:spcAft>
            </a:pPr>
            <a:r>
              <a:rPr lang="tr-TR" sz="1200" dirty="0">
                <a:solidFill>
                  <a:srgbClr val="000000"/>
                </a:solidFill>
                <a:effectLst/>
                <a:latin typeface="Calibri" panose="020F0502020204030204" pitchFamily="34" charset="0"/>
                <a:ea typeface="Calibri" panose="020F0502020204030204" pitchFamily="34" charset="0"/>
              </a:rPr>
              <a:t>Sınıf</a:t>
            </a:r>
            <a:r>
              <a:rPr lang="tr-TR" sz="1200" spc="-7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oluşturma</a:t>
            </a:r>
            <a:r>
              <a:rPr lang="tr-TR" sz="1200" spc="-7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işlemini</a:t>
            </a:r>
            <a:r>
              <a:rPr lang="tr-TR" sz="1200" spc="-6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tamamlamak</a:t>
            </a:r>
            <a:r>
              <a:rPr lang="tr-TR" sz="1200" spc="-60" dirty="0">
                <a:solidFill>
                  <a:srgbClr val="000000"/>
                </a:solidFill>
                <a:effectLst/>
                <a:latin typeface="Calibri" panose="020F0502020204030204" pitchFamily="34" charset="0"/>
                <a:ea typeface="Calibri" panose="020F0502020204030204" pitchFamily="34" charset="0"/>
              </a:rPr>
              <a:t> </a:t>
            </a:r>
            <a:r>
              <a:rPr lang="tr-TR" sz="1200" spc="-20" dirty="0">
                <a:solidFill>
                  <a:srgbClr val="000000"/>
                </a:solidFill>
                <a:effectLst/>
                <a:latin typeface="Calibri" panose="020F0502020204030204" pitchFamily="34" charset="0"/>
                <a:ea typeface="Calibri" panose="020F0502020204030204" pitchFamily="34" charset="0"/>
              </a:rPr>
              <a:t>için</a:t>
            </a:r>
            <a:endParaRPr lang="tr-TR" sz="1100" dirty="0">
              <a:effectLst/>
              <a:latin typeface="Calibri" panose="020F0502020204030204" pitchFamily="34" charset="0"/>
              <a:ea typeface="Calibri" panose="020F0502020204030204" pitchFamily="34" charset="0"/>
            </a:endParaRPr>
          </a:p>
          <a:p>
            <a:pPr marL="86995">
              <a:lnSpc>
                <a:spcPts val="1455"/>
              </a:lnSpc>
            </a:pPr>
            <a:r>
              <a:rPr lang="tr-TR" sz="1200" dirty="0">
                <a:solidFill>
                  <a:srgbClr val="C00000"/>
                </a:solidFill>
                <a:effectLst/>
                <a:latin typeface="Calibri" panose="020F0502020204030204" pitchFamily="34" charset="0"/>
                <a:ea typeface="Calibri" panose="020F0502020204030204" pitchFamily="34" charset="0"/>
              </a:rPr>
              <a:t>‘Gönder’</a:t>
            </a:r>
            <a:r>
              <a:rPr lang="tr-TR" sz="1200" spc="-10" dirty="0">
                <a:solidFill>
                  <a:srgbClr val="C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sekmesine</a:t>
            </a:r>
            <a:r>
              <a:rPr lang="tr-TR" sz="1200" spc="-10" dirty="0">
                <a:solidFill>
                  <a:srgbClr val="000000"/>
                </a:solidFill>
                <a:effectLst/>
                <a:latin typeface="Calibri" panose="020F0502020204030204" pitchFamily="34" charset="0"/>
                <a:ea typeface="Calibri" panose="020F0502020204030204" pitchFamily="34" charset="0"/>
              </a:rPr>
              <a:t> tıklayınız.</a:t>
            </a:r>
            <a:endParaRPr lang="tr-TR" sz="11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308FD1C5-D8CB-BA9D-E731-8CCE3673E739}"/>
              </a:ext>
            </a:extLst>
          </p:cNvPr>
          <p:cNvCxnSpPr>
            <a:cxnSpLocks/>
          </p:cNvCxnSpPr>
          <p:nvPr/>
        </p:nvCxnSpPr>
        <p:spPr>
          <a:xfrm>
            <a:off x="3638350" y="2761547"/>
            <a:ext cx="1373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k: Sol Sağ Yukarı 11">
            <a:extLst>
              <a:ext uri="{FF2B5EF4-FFF2-40B4-BE49-F238E27FC236}">
                <a16:creationId xmlns:a16="http://schemas.microsoft.com/office/drawing/2014/main" id="{2C9B10E1-8B41-D673-D145-19B6420D43FF}"/>
              </a:ext>
            </a:extLst>
          </p:cNvPr>
          <p:cNvSpPr/>
          <p:nvPr/>
        </p:nvSpPr>
        <p:spPr>
          <a:xfrm rot="5400000">
            <a:off x="5775403" y="3307947"/>
            <a:ext cx="1218706" cy="1247583"/>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Ok Bağlayıcısı 12">
            <a:extLst>
              <a:ext uri="{FF2B5EF4-FFF2-40B4-BE49-F238E27FC236}">
                <a16:creationId xmlns:a16="http://schemas.microsoft.com/office/drawing/2014/main" id="{5C5CD24D-88B7-50D4-0F04-672D0E369127}"/>
              </a:ext>
            </a:extLst>
          </p:cNvPr>
          <p:cNvCxnSpPr>
            <a:cxnSpLocks/>
          </p:cNvCxnSpPr>
          <p:nvPr/>
        </p:nvCxnSpPr>
        <p:spPr>
          <a:xfrm>
            <a:off x="3638350" y="5435549"/>
            <a:ext cx="22217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338CF2FA-D74F-90D5-3024-BB8FFC67A46C}"/>
              </a:ext>
            </a:extLst>
          </p:cNvPr>
          <p:cNvCxnSpPr>
            <a:cxnSpLocks/>
          </p:cNvCxnSpPr>
          <p:nvPr/>
        </p:nvCxnSpPr>
        <p:spPr>
          <a:xfrm>
            <a:off x="4926589" y="6039941"/>
            <a:ext cx="601334" cy="35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5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36C85-0832-92D3-83D9-1821B914FBE0}"/>
              </a:ext>
            </a:extLst>
          </p:cNvPr>
          <p:cNvSpPr>
            <a:spLocks noGrp="1"/>
          </p:cNvSpPr>
          <p:nvPr>
            <p:ph type="title"/>
          </p:nvPr>
        </p:nvSpPr>
        <p:spPr/>
        <p:txBody>
          <a:bodyPr/>
          <a:lstStyle/>
          <a:p>
            <a:r>
              <a:rPr lang="tr-TR" b="1" dirty="0"/>
              <a:t>2- SINIF OLUŞTURMA</a:t>
            </a:r>
            <a:endParaRPr lang="tr-TR" dirty="0"/>
          </a:p>
        </p:txBody>
      </p:sp>
      <p:pic>
        <p:nvPicPr>
          <p:cNvPr id="5" name="İçerik Yer Tutucusu 4">
            <a:extLst>
              <a:ext uri="{FF2B5EF4-FFF2-40B4-BE49-F238E27FC236}">
                <a16:creationId xmlns:a16="http://schemas.microsoft.com/office/drawing/2014/main" id="{51699352-E64D-96EA-CA68-566965E13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341" y="2140183"/>
            <a:ext cx="5125165" cy="3972479"/>
          </a:xfrm>
        </p:spPr>
      </p:pic>
      <p:sp>
        <p:nvSpPr>
          <p:cNvPr id="6" name="Textbox 35">
            <a:extLst>
              <a:ext uri="{FF2B5EF4-FFF2-40B4-BE49-F238E27FC236}">
                <a16:creationId xmlns:a16="http://schemas.microsoft.com/office/drawing/2014/main" id="{C80610A0-375E-CA9A-48B0-0D9E1E6C882C}"/>
              </a:ext>
            </a:extLst>
          </p:cNvPr>
          <p:cNvSpPr txBox="1">
            <a:spLocks/>
          </p:cNvSpPr>
          <p:nvPr/>
        </p:nvSpPr>
        <p:spPr>
          <a:xfrm>
            <a:off x="7662729" y="5466232"/>
            <a:ext cx="2449195" cy="64643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7630">
              <a:lnSpc>
                <a:spcPts val="2180"/>
              </a:lnSpc>
              <a:spcBef>
                <a:spcPts val="185"/>
              </a:spcBef>
              <a:spcAft>
                <a:spcPts val="0"/>
              </a:spcAft>
            </a:pPr>
            <a:r>
              <a:rPr lang="tr-TR" sz="1800" spc="-10" dirty="0">
                <a:solidFill>
                  <a:srgbClr val="006EC0"/>
                </a:solidFill>
                <a:effectLst/>
                <a:latin typeface="Calibri" panose="020F0502020204030204" pitchFamily="34" charset="0"/>
                <a:ea typeface="Calibri" panose="020F0502020204030204" pitchFamily="34" charset="0"/>
              </a:rPr>
              <a:t>‘Devam</a:t>
            </a:r>
            <a:r>
              <a:rPr lang="tr-TR" sz="1800" spc="-55" dirty="0">
                <a:solidFill>
                  <a:srgbClr val="006EC0"/>
                </a:solidFill>
                <a:effectLst/>
                <a:latin typeface="Calibri" panose="020F0502020204030204" pitchFamily="34" charset="0"/>
                <a:ea typeface="Calibri" panose="020F0502020204030204" pitchFamily="34" charset="0"/>
              </a:rPr>
              <a:t> </a:t>
            </a:r>
            <a:r>
              <a:rPr lang="tr-TR" sz="1800" spc="-25" dirty="0">
                <a:solidFill>
                  <a:srgbClr val="006EC0"/>
                </a:solidFill>
                <a:effectLst/>
                <a:latin typeface="Calibri" panose="020F0502020204030204" pitchFamily="34" charset="0"/>
                <a:ea typeface="Calibri" panose="020F0502020204030204" pitchFamily="34" charset="0"/>
              </a:rPr>
              <a:t>Et’</a:t>
            </a:r>
            <a:endParaRPr lang="tr-TR" sz="1100" dirty="0">
              <a:effectLst/>
              <a:latin typeface="Calibri" panose="020F0502020204030204" pitchFamily="34" charset="0"/>
              <a:ea typeface="Calibri" panose="020F0502020204030204" pitchFamily="34" charset="0"/>
            </a:endParaRPr>
          </a:p>
          <a:p>
            <a:pPr marL="87630">
              <a:lnSpc>
                <a:spcPts val="2180"/>
              </a:lnSpc>
            </a:pPr>
            <a:r>
              <a:rPr lang="tr-TR" sz="1800" dirty="0">
                <a:solidFill>
                  <a:srgbClr val="000000"/>
                </a:solidFill>
                <a:effectLst/>
                <a:latin typeface="Calibri" panose="020F0502020204030204" pitchFamily="34" charset="0"/>
                <a:ea typeface="Calibri" panose="020F0502020204030204" pitchFamily="34" charset="0"/>
              </a:rPr>
              <a:t>sekmesine</a:t>
            </a:r>
            <a:r>
              <a:rPr lang="tr-TR" sz="1800" spc="-75" dirty="0">
                <a:solidFill>
                  <a:srgbClr val="000000"/>
                </a:solidFill>
                <a:effectLst/>
                <a:latin typeface="Calibri" panose="020F0502020204030204" pitchFamily="34" charset="0"/>
                <a:ea typeface="Calibri" panose="020F0502020204030204" pitchFamily="34" charset="0"/>
              </a:rPr>
              <a:t> </a:t>
            </a:r>
            <a:r>
              <a:rPr lang="tr-TR" sz="18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7" name="Düz Ok Bağlayıcısı 6">
            <a:extLst>
              <a:ext uri="{FF2B5EF4-FFF2-40B4-BE49-F238E27FC236}">
                <a16:creationId xmlns:a16="http://schemas.microsoft.com/office/drawing/2014/main" id="{D8EF6D77-1AE2-C5C1-137E-E70096D0AF4C}"/>
              </a:ext>
            </a:extLst>
          </p:cNvPr>
          <p:cNvCxnSpPr>
            <a:cxnSpLocks/>
          </p:cNvCxnSpPr>
          <p:nvPr/>
        </p:nvCxnSpPr>
        <p:spPr>
          <a:xfrm>
            <a:off x="5886506" y="5790046"/>
            <a:ext cx="1696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7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727182-8ACE-E96E-12D6-2033539713EA}"/>
              </a:ext>
            </a:extLst>
          </p:cNvPr>
          <p:cNvSpPr>
            <a:spLocks noGrp="1"/>
          </p:cNvSpPr>
          <p:nvPr>
            <p:ph type="title"/>
          </p:nvPr>
        </p:nvSpPr>
        <p:spPr/>
        <p:txBody>
          <a:bodyPr/>
          <a:lstStyle/>
          <a:p>
            <a:r>
              <a:rPr lang="tr-TR" b="1" dirty="0"/>
              <a:t>3- ÖĞRENCİ EKLEME</a:t>
            </a:r>
            <a:endParaRPr lang="tr-TR" dirty="0"/>
          </a:p>
        </p:txBody>
      </p:sp>
      <p:pic>
        <p:nvPicPr>
          <p:cNvPr id="14" name="İçerik Yer Tutucusu 13">
            <a:extLst>
              <a:ext uri="{FF2B5EF4-FFF2-40B4-BE49-F238E27FC236}">
                <a16:creationId xmlns:a16="http://schemas.microsoft.com/office/drawing/2014/main" id="{84BA0A33-ECBF-3233-B299-4CF1C82495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182" y="1553280"/>
            <a:ext cx="11183753" cy="3751440"/>
          </a:xfrm>
        </p:spPr>
      </p:pic>
      <p:sp>
        <p:nvSpPr>
          <p:cNvPr id="6" name="Oval 5">
            <a:extLst>
              <a:ext uri="{FF2B5EF4-FFF2-40B4-BE49-F238E27FC236}">
                <a16:creationId xmlns:a16="http://schemas.microsoft.com/office/drawing/2014/main" id="{CC69B70B-4A96-3B7A-EC3F-D45E747EB3BD}"/>
              </a:ext>
            </a:extLst>
          </p:cNvPr>
          <p:cNvSpPr/>
          <p:nvPr/>
        </p:nvSpPr>
        <p:spPr>
          <a:xfrm>
            <a:off x="761616" y="2023066"/>
            <a:ext cx="1126156" cy="539015"/>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41">
            <a:extLst>
              <a:ext uri="{FF2B5EF4-FFF2-40B4-BE49-F238E27FC236}">
                <a16:creationId xmlns:a16="http://schemas.microsoft.com/office/drawing/2014/main" id="{EA254178-F886-E32C-89DD-7EE9F420BA9D}"/>
              </a:ext>
            </a:extLst>
          </p:cNvPr>
          <p:cNvSpPr txBox="1"/>
          <p:nvPr/>
        </p:nvSpPr>
        <p:spPr>
          <a:xfrm>
            <a:off x="7576301" y="4866113"/>
            <a:ext cx="4089517" cy="1325563"/>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800" spc="-10" dirty="0">
                <a:solidFill>
                  <a:srgbClr val="C00000"/>
                </a:solidFill>
                <a:effectLst/>
                <a:latin typeface="Calibri" panose="020F0502020204030204" pitchFamily="34" charset="0"/>
                <a:ea typeface="Calibri" panose="020F0502020204030204" pitchFamily="34" charset="0"/>
              </a:rPr>
              <a:t>«Öğrenci ekle» </a:t>
            </a:r>
            <a:r>
              <a:rPr lang="tr-TR" sz="1800" spc="-10" dirty="0">
                <a:solidFill>
                  <a:srgbClr val="000000"/>
                </a:solidFill>
                <a:effectLst/>
                <a:latin typeface="Calibri" panose="020F0502020204030204" pitchFamily="34" charset="0"/>
                <a:ea typeface="Calibri" panose="020F0502020204030204" pitchFamily="34" charset="0"/>
              </a:rPr>
              <a:t>butonu ile tek tek ekleme işlemi yapabilir ya da </a:t>
            </a:r>
            <a:r>
              <a:rPr lang="tr-TR" sz="1800" spc="-10" dirty="0">
                <a:solidFill>
                  <a:srgbClr val="C00000"/>
                </a:solidFill>
                <a:effectLst/>
                <a:latin typeface="Calibri" panose="020F0502020204030204" pitchFamily="34" charset="0"/>
                <a:ea typeface="Calibri" panose="020F0502020204030204" pitchFamily="34" charset="0"/>
              </a:rPr>
              <a:t>«öğrenci listesini yükle» </a:t>
            </a:r>
            <a:r>
              <a:rPr lang="tr-TR" sz="1800" spc="-10" dirty="0">
                <a:solidFill>
                  <a:srgbClr val="000000"/>
                </a:solidFill>
                <a:effectLst/>
                <a:latin typeface="Calibri" panose="020F0502020204030204" pitchFamily="34" charset="0"/>
                <a:ea typeface="Calibri" panose="020F0502020204030204" pitchFamily="34" charset="0"/>
              </a:rPr>
              <a:t>seçeneği ile </a:t>
            </a:r>
            <a:r>
              <a:rPr lang="tr-TR" spc="-10" dirty="0">
                <a:solidFill>
                  <a:srgbClr val="000000"/>
                </a:solidFill>
                <a:latin typeface="Calibri" panose="020F0502020204030204" pitchFamily="34" charset="0"/>
                <a:ea typeface="Calibri" panose="020F0502020204030204" pitchFamily="34" charset="0"/>
              </a:rPr>
              <a:t>E</a:t>
            </a:r>
            <a:r>
              <a:rPr lang="tr-TR" sz="1800" spc="-10" dirty="0">
                <a:solidFill>
                  <a:srgbClr val="000000"/>
                </a:solidFill>
                <a:effectLst/>
                <a:latin typeface="Calibri" panose="020F0502020204030204" pitchFamily="34" charset="0"/>
                <a:ea typeface="Calibri" panose="020F0502020204030204" pitchFamily="34" charset="0"/>
              </a:rPr>
              <a:t>xcel listesi olarak aktarım sağlayabilirsiniz.</a:t>
            </a:r>
            <a:endParaRPr lang="tr-TR" spc="-10" dirty="0">
              <a:solidFill>
                <a:srgbClr val="000000"/>
              </a:solidFill>
              <a:latin typeface="Calibri" panose="020F0502020204030204" pitchFamily="34" charset="0"/>
              <a:ea typeface="Calibri" panose="020F0502020204030204" pitchFamily="34" charset="0"/>
            </a:endParaRPr>
          </a:p>
        </p:txBody>
      </p:sp>
      <p:sp>
        <p:nvSpPr>
          <p:cNvPr id="8" name="Ok: Sağ 7">
            <a:extLst>
              <a:ext uri="{FF2B5EF4-FFF2-40B4-BE49-F238E27FC236}">
                <a16:creationId xmlns:a16="http://schemas.microsoft.com/office/drawing/2014/main" id="{82D5484D-CB31-40DE-7B61-33B45687E313}"/>
              </a:ext>
            </a:extLst>
          </p:cNvPr>
          <p:cNvSpPr/>
          <p:nvPr/>
        </p:nvSpPr>
        <p:spPr>
          <a:xfrm>
            <a:off x="1955149" y="2060849"/>
            <a:ext cx="875899" cy="391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41">
            <a:extLst>
              <a:ext uri="{FF2B5EF4-FFF2-40B4-BE49-F238E27FC236}">
                <a16:creationId xmlns:a16="http://schemas.microsoft.com/office/drawing/2014/main" id="{66D3A36D-F925-6773-69F5-F0E8C9D57974}"/>
              </a:ext>
            </a:extLst>
          </p:cNvPr>
          <p:cNvSpPr txBox="1"/>
          <p:nvPr/>
        </p:nvSpPr>
        <p:spPr>
          <a:xfrm>
            <a:off x="3052429" y="1933462"/>
            <a:ext cx="4089517" cy="645795"/>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800" spc="-10" dirty="0">
                <a:solidFill>
                  <a:srgbClr val="000000"/>
                </a:solidFill>
                <a:effectLst/>
                <a:latin typeface="Calibri" panose="020F0502020204030204" pitchFamily="34" charset="0"/>
                <a:ea typeface="Calibri" panose="020F0502020204030204" pitchFamily="34" charset="0"/>
              </a:rPr>
              <a:t>Oluşturduğunuz</a:t>
            </a:r>
            <a:r>
              <a:rPr lang="tr-TR" sz="1800" spc="-25" dirty="0">
                <a:solidFill>
                  <a:srgbClr val="000000"/>
                </a:solidFill>
                <a:effectLst/>
                <a:latin typeface="Calibri" panose="020F0502020204030204" pitchFamily="34" charset="0"/>
                <a:ea typeface="Calibri" panose="020F0502020204030204" pitchFamily="34" charset="0"/>
              </a:rPr>
              <a:t> </a:t>
            </a:r>
            <a:r>
              <a:rPr lang="tr-TR" spc="-10" dirty="0">
                <a:solidFill>
                  <a:srgbClr val="000000"/>
                </a:solidFill>
                <a:latin typeface="Calibri" panose="020F0502020204030204" pitchFamily="34" charset="0"/>
                <a:ea typeface="Calibri" panose="020F0502020204030204" pitchFamily="34" charset="0"/>
              </a:rPr>
              <a:t>sınıfa öğrenci kaydetmek için işaretli alana tıklayınız.</a:t>
            </a:r>
          </a:p>
        </p:txBody>
      </p:sp>
      <p:sp>
        <p:nvSpPr>
          <p:cNvPr id="16" name="Oval 15">
            <a:extLst>
              <a:ext uri="{FF2B5EF4-FFF2-40B4-BE49-F238E27FC236}">
                <a16:creationId xmlns:a16="http://schemas.microsoft.com/office/drawing/2014/main" id="{3DEAE8F2-B7ED-2731-4ADD-710713CBCB0E}"/>
              </a:ext>
            </a:extLst>
          </p:cNvPr>
          <p:cNvSpPr/>
          <p:nvPr/>
        </p:nvSpPr>
        <p:spPr>
          <a:xfrm>
            <a:off x="8447997" y="3412156"/>
            <a:ext cx="1976163" cy="539015"/>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k: Sağ 16">
            <a:extLst>
              <a:ext uri="{FF2B5EF4-FFF2-40B4-BE49-F238E27FC236}">
                <a16:creationId xmlns:a16="http://schemas.microsoft.com/office/drawing/2014/main" id="{788575D7-5FDA-56F9-1423-6A544796FBC4}"/>
              </a:ext>
            </a:extLst>
          </p:cNvPr>
          <p:cNvSpPr/>
          <p:nvPr/>
        </p:nvSpPr>
        <p:spPr>
          <a:xfrm rot="5400000">
            <a:off x="9274218" y="4323762"/>
            <a:ext cx="693680" cy="391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553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98689-9E9C-968A-46FC-D9BB9206A4A2}"/>
              </a:ext>
            </a:extLst>
          </p:cNvPr>
          <p:cNvSpPr>
            <a:spLocks noGrp="1"/>
          </p:cNvSpPr>
          <p:nvPr>
            <p:ph type="title"/>
          </p:nvPr>
        </p:nvSpPr>
        <p:spPr/>
        <p:txBody>
          <a:bodyPr/>
          <a:lstStyle/>
          <a:p>
            <a:r>
              <a:rPr lang="tr-TR" b="1" dirty="0"/>
              <a:t>4- ÖDEV ALANI OLUŞTURMA</a:t>
            </a:r>
          </a:p>
        </p:txBody>
      </p:sp>
      <p:pic>
        <p:nvPicPr>
          <p:cNvPr id="5" name="İçerik Yer Tutucusu 4">
            <a:extLst>
              <a:ext uri="{FF2B5EF4-FFF2-40B4-BE49-F238E27FC236}">
                <a16:creationId xmlns:a16="http://schemas.microsoft.com/office/drawing/2014/main" id="{8DD050E7-E37E-D1C9-CEB7-C17280940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695" y="1895881"/>
            <a:ext cx="10515600" cy="2016265"/>
          </a:xfrm>
        </p:spPr>
      </p:pic>
      <p:sp>
        <p:nvSpPr>
          <p:cNvPr id="6" name="Oval 5">
            <a:extLst>
              <a:ext uri="{FF2B5EF4-FFF2-40B4-BE49-F238E27FC236}">
                <a16:creationId xmlns:a16="http://schemas.microsoft.com/office/drawing/2014/main" id="{0BDDE44A-CDEC-66A8-6187-3EAD6FAC8235}"/>
              </a:ext>
            </a:extLst>
          </p:cNvPr>
          <p:cNvSpPr/>
          <p:nvPr/>
        </p:nvSpPr>
        <p:spPr>
          <a:xfrm>
            <a:off x="1030705" y="2977816"/>
            <a:ext cx="4572000" cy="30078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57150">
                <a:solidFill>
                  <a:schemeClr val="tx1"/>
                </a:solidFill>
              </a:ln>
              <a:solidFill>
                <a:srgbClr val="FF0000"/>
              </a:solidFill>
            </a:endParaRPr>
          </a:p>
        </p:txBody>
      </p:sp>
      <p:sp>
        <p:nvSpPr>
          <p:cNvPr id="7" name="Ok: Sağ 6">
            <a:extLst>
              <a:ext uri="{FF2B5EF4-FFF2-40B4-BE49-F238E27FC236}">
                <a16:creationId xmlns:a16="http://schemas.microsoft.com/office/drawing/2014/main" id="{68E5A846-52AD-D1D1-73AF-C63A7F5325C2}"/>
              </a:ext>
            </a:extLst>
          </p:cNvPr>
          <p:cNvSpPr/>
          <p:nvPr/>
        </p:nvSpPr>
        <p:spPr>
          <a:xfrm rot="5400000">
            <a:off x="2487127" y="3725710"/>
            <a:ext cx="875899" cy="783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41">
            <a:extLst>
              <a:ext uri="{FF2B5EF4-FFF2-40B4-BE49-F238E27FC236}">
                <a16:creationId xmlns:a16="http://schemas.microsoft.com/office/drawing/2014/main" id="{245B80F8-09C5-ED16-1F8F-9FC8E3C29B11}"/>
              </a:ext>
            </a:extLst>
          </p:cNvPr>
          <p:cNvSpPr txBox="1"/>
          <p:nvPr/>
        </p:nvSpPr>
        <p:spPr>
          <a:xfrm>
            <a:off x="1742388" y="4671183"/>
            <a:ext cx="2365375" cy="645795"/>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800" spc="-10" dirty="0">
                <a:solidFill>
                  <a:srgbClr val="000000"/>
                </a:solidFill>
                <a:effectLst/>
                <a:latin typeface="Calibri" panose="020F0502020204030204" pitchFamily="34" charset="0"/>
                <a:ea typeface="Calibri" panose="020F0502020204030204" pitchFamily="34" charset="0"/>
              </a:rPr>
              <a:t>Oluşturduğunuz</a:t>
            </a:r>
            <a:r>
              <a:rPr lang="tr-TR" sz="1800" spc="-25" dirty="0">
                <a:solidFill>
                  <a:srgbClr val="000000"/>
                </a:solidFill>
                <a:effectLst/>
                <a:latin typeface="Calibri" panose="020F0502020204030204" pitchFamily="34" charset="0"/>
                <a:ea typeface="Calibri" panose="020F0502020204030204" pitchFamily="34" charset="0"/>
              </a:rPr>
              <a:t> </a:t>
            </a:r>
            <a:r>
              <a:rPr lang="tr-TR" sz="1800" spc="-10" dirty="0">
                <a:solidFill>
                  <a:srgbClr val="000000"/>
                </a:solidFill>
                <a:effectLst/>
                <a:latin typeface="Calibri" panose="020F0502020204030204" pitchFamily="34" charset="0"/>
                <a:ea typeface="Calibri" panose="020F0502020204030204" pitchFamily="34" charset="0"/>
              </a:rPr>
              <a:t>sınıf</a:t>
            </a:r>
            <a:endParaRPr lang="tr-TR" sz="1100" dirty="0">
              <a:effectLst/>
              <a:latin typeface="Calibri" panose="020F0502020204030204" pitchFamily="34" charset="0"/>
              <a:ea typeface="Calibri" panose="020F0502020204030204" pitchFamily="34" charset="0"/>
            </a:endParaRPr>
          </a:p>
          <a:p>
            <a:pPr marL="92075">
              <a:lnSpc>
                <a:spcPts val="2180"/>
              </a:lnSpc>
            </a:pPr>
            <a:r>
              <a:rPr lang="tr-TR" sz="1800" dirty="0">
                <a:solidFill>
                  <a:srgbClr val="000000"/>
                </a:solidFill>
                <a:effectLst/>
                <a:latin typeface="Calibri" panose="020F0502020204030204" pitchFamily="34" charset="0"/>
                <a:ea typeface="Calibri" panose="020F0502020204030204" pitchFamily="34" charset="0"/>
              </a:rPr>
              <a:t>sekmesine</a:t>
            </a:r>
            <a:r>
              <a:rPr lang="tr-TR" sz="1800" spc="-75" dirty="0">
                <a:solidFill>
                  <a:srgbClr val="000000"/>
                </a:solidFill>
                <a:effectLst/>
                <a:latin typeface="Calibri" panose="020F0502020204030204" pitchFamily="34" charset="0"/>
                <a:ea typeface="Calibri" panose="020F0502020204030204" pitchFamily="34" charset="0"/>
              </a:rPr>
              <a:t> </a:t>
            </a:r>
            <a:r>
              <a:rPr lang="tr-TR" sz="1800" spc="-10" dirty="0">
                <a:solidFill>
                  <a:srgbClr val="000000"/>
                </a:solidFill>
                <a:effectLst/>
                <a:latin typeface="Calibri" panose="020F0502020204030204" pitchFamily="34" charset="0"/>
                <a:ea typeface="Calibri" panose="020F0502020204030204" pitchFamily="34" charset="0"/>
              </a:rPr>
              <a:t>tıklay</a:t>
            </a:r>
            <a:r>
              <a:rPr lang="tr-TR" spc="-10" dirty="0">
                <a:solidFill>
                  <a:srgbClr val="000000"/>
                </a:solidFill>
                <a:latin typeface="Calibri" panose="020F0502020204030204" pitchFamily="34" charset="0"/>
                <a:ea typeface="Calibri" panose="020F0502020204030204" pitchFamily="34" charset="0"/>
              </a:rPr>
              <a:t>ı</a:t>
            </a:r>
            <a:r>
              <a:rPr lang="tr-TR" sz="1800" spc="-10" dirty="0">
                <a:solidFill>
                  <a:srgbClr val="000000"/>
                </a:solidFill>
                <a:effectLst/>
                <a:latin typeface="Calibri" panose="020F0502020204030204" pitchFamily="34" charset="0"/>
                <a:ea typeface="Calibri" panose="020F0502020204030204" pitchFamily="34" charset="0"/>
              </a:rPr>
              <a:t>nız.</a:t>
            </a:r>
            <a:endParaRPr lang="tr-T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81850772"/>
      </p:ext>
    </p:extLst>
  </p:cSld>
  <p:clrMapOvr>
    <a:masterClrMapping/>
  </p:clrMapOvr>
</p:sld>
</file>

<file path=ppt/theme/theme1.xml><?xml version="1.0" encoding="utf-8"?>
<a:theme xmlns:a="http://schemas.openxmlformats.org/drawingml/2006/main" name="Office Teması">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TotalTime>
  <Words>867</Words>
  <Application>Microsoft Office PowerPoint</Application>
  <PresentationFormat>Geniş ekran</PresentationFormat>
  <Paragraphs>82</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Arial MT</vt:lpstr>
      <vt:lpstr>Calibri</vt:lpstr>
      <vt:lpstr>Calibri Light</vt:lpstr>
      <vt:lpstr>Symbol</vt:lpstr>
      <vt:lpstr>Office Teması</vt:lpstr>
      <vt:lpstr>BİLECİK ŞEYH EDEBALİ ÜNİVERSİTESİ KÜTÜPHANE VE DOKÜMANTASYON DAİRE BAŞKANLIĞI</vt:lpstr>
      <vt:lpstr>DİKKAT EDİLMESİ GEREKEN HUSUSLAR</vt:lpstr>
      <vt:lpstr>1- OTURUM AÇMA</vt:lpstr>
      <vt:lpstr>1- OTURUM AÇMA</vt:lpstr>
      <vt:lpstr>2- SINIF OLUŞTURMA</vt:lpstr>
      <vt:lpstr>2- SINIF OLUŞTURMA</vt:lpstr>
      <vt:lpstr>2- SINIF OLUŞTURMA</vt:lpstr>
      <vt:lpstr>3- ÖĞRENCİ EKLEME</vt:lpstr>
      <vt:lpstr>4- ÖDEV ALANI OLUŞTURMA</vt:lpstr>
      <vt:lpstr>4- ÖDEV ALANI OLUŞTURMA</vt:lpstr>
      <vt:lpstr>4- ÖDEV ALANI OLUŞTURMA</vt:lpstr>
      <vt:lpstr>5- ÖDEV AYARLARI</vt:lpstr>
      <vt:lpstr>6- ÖDEV YÜKLEME</vt:lpstr>
      <vt:lpstr>6- ÖDEV YÜKLEME</vt:lpstr>
      <vt:lpstr>6- ÖDEV YÜKLEME</vt:lpstr>
      <vt:lpstr>7- Eşleşmeleri/Benzerlik Oranlarını Görüntüleme</vt:lpstr>
      <vt:lpstr>7- Eşleşmeleri/Benzerlik Oranlarını Görüntüleme</vt:lpstr>
      <vt:lpstr>7- Eşleşmeleri/Benzerlik Oranlarını Görüntüleme</vt:lpstr>
      <vt:lpstr>8- Rapor Üzerinde ‘Alıntıları’, ‘Kaynakçayı’, ‘Küçük Eşleşmeleri’ Benzerlik Oranından Çıkarma/Ekleme</vt:lpstr>
      <vt:lpstr>9-Benzerlik Raporunu Bilgisayara PDF Olarak İndirme </vt:lpstr>
      <vt:lpstr>*ÖNEMLİ </vt:lpstr>
      <vt:lpstr>BİLECİK ŞEYH EDEBALİ ÜNİVERSİTESİ KÜTÜPHANE VE DOKÜMANTASYON DAİRE BAŞKANLIĞI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Serenay Çakırer</dc:creator>
  <cp:lastModifiedBy>Serenay Çakırer</cp:lastModifiedBy>
  <cp:revision>10</cp:revision>
  <dcterms:created xsi:type="dcterms:W3CDTF">2024-09-10T08:36:31Z</dcterms:created>
  <dcterms:modified xsi:type="dcterms:W3CDTF">2026-01-08T10:24:44Z</dcterms:modified>
</cp:coreProperties>
</file>